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5" r:id="rId6"/>
    <p:sldId id="277" r:id="rId7"/>
    <p:sldId id="270" r:id="rId8"/>
    <p:sldId id="278" r:id="rId9"/>
    <p:sldId id="279" r:id="rId10"/>
    <p:sldId id="280" r:id="rId11"/>
    <p:sldId id="281" r:id="rId12"/>
    <p:sldId id="282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BB03A1-C24F-4AEB-9DD5-D5017ED06F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5780-3D57-4E6A-BC9A-0C96CD0512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7B77-5EE6-4093-AC8C-63883B0D4818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63907-A416-496F-891A-9B09D46C50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685EE-62FF-4BE0-9742-02426CC68A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FDE1-B145-40CB-B667-FBD1AC713B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11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E6DE8-1D09-4157-BE91-8AE8974945A2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C198C-F94F-45D5-B9E3-B6FFB8BCA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E96E83-048C-4132-9ABC-E5A0C22D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498F49-BE12-4A88-909F-4B988B23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0267AE-9C0D-4634-B312-C6DD54710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1003" y="640080"/>
            <a:ext cx="6111585" cy="557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ECD51-9119-4996-B4FC-2AD43216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594" y="1328058"/>
            <a:ext cx="5096630" cy="3378338"/>
          </a:xfrm>
        </p:spPr>
        <p:txBody>
          <a:bodyPr anchor="b">
            <a:norm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956F6DB6-D6E1-4A50-9114-8601DF94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35000"/>
            <a:ext cx="4800600" cy="557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381B5BB-CEA3-436C-8A43-C3C4889F11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8480" y="4668045"/>
            <a:ext cx="5096630" cy="1000125"/>
          </a:xfrm>
        </p:spPr>
        <p:txBody>
          <a:bodyPr>
            <a:noAutofit/>
          </a:bodyPr>
          <a:lstStyle>
            <a:lvl1pPr>
              <a:defRPr sz="2400" b="0" cap="all" spc="600"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5144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B16675-8FAE-4CCE-870E-B08D5FEC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58518-7725-4310-9D89-9253D668F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55907E-5B49-47DA-BB56-B8388484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>
            <a:normAutofit/>
          </a:bodyPr>
          <a:lstStyle>
            <a:lvl1pPr>
              <a:defRPr spc="15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1961C9-4342-4735-9F69-30FC4EE60D8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10884" y="1481580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75FE27-57B7-4D26-BF6D-E63BF9CB13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0884" y="2069955"/>
            <a:ext cx="4727735" cy="387364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6EBD4-3BCF-4167-9401-08DF67EF59C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57949" y="1481579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5A32EF6-47B8-4B22-99CB-D1B4F6B4B6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57949" y="2069955"/>
            <a:ext cx="4727735" cy="387364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3" name="Footer Placeholder 14">
            <a:extLst>
              <a:ext uri="{FF2B5EF4-FFF2-40B4-BE49-F238E27FC236}">
                <a16:creationId xmlns:a16="http://schemas.microsoft.com/office/drawing/2014/main" id="{8D02CE16-361C-4C84-A178-402C2D4A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2B21E92-5123-45B3-999F-EA0512A2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F5EF3406-552A-4C2E-A1B4-D3EAD5D1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2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9BB029-1123-4E6E-8996-6F966615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AA1BD-C769-474A-A258-6051FAAB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1E751-E5D0-431E-BDB3-E8D22FCF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07227E-0323-4608-B721-487D3010A5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47205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073925-D167-4366-8AF4-3DBCD83A8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057605"/>
            <a:ext cx="3519028" cy="388599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778932-CE6D-42D3-9C40-80AD4D7F467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466406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FCF78AB-4697-4170-B73C-39E8D202A8F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057605"/>
            <a:ext cx="3519028" cy="388599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BBD3120-B5E0-433B-BB1E-BCEFD93EEE5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47205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8EBEB77-9309-408B-BF35-68D07856A90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057605"/>
            <a:ext cx="3519028" cy="388599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7B260FE5-7B07-4149-85C7-9CD9D4E7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217A5FBA-27B4-461A-BE9C-34E1390D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DDC42D1B-76B7-44EC-B6FD-6D0C6565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52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CCEB0E-12E7-488A-A219-2ABDE6870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7202C9-94B9-46C7-8ADD-2C7E6DE6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32" y="278342"/>
            <a:ext cx="7777823" cy="986304"/>
          </a:xfrm>
          <a:solidFill>
            <a:schemeClr val="bg2">
              <a:lumMod val="75000"/>
            </a:schemeClr>
          </a:solidFill>
        </p:spPr>
        <p:txBody>
          <a:bodyPr tIns="274320"/>
          <a:lstStyle>
            <a:lvl1pPr marL="27432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EAC607-595F-4F95-88EB-0BEA170D4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2" y="1653479"/>
            <a:ext cx="6291107" cy="4537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7789921-321D-4251-A0D9-9708843C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FCC9F84A-3951-4EFD-AEBD-C6D89E4642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6867" y="0"/>
            <a:ext cx="4665133" cy="2222500"/>
          </a:xfrm>
          <a:custGeom>
            <a:avLst/>
            <a:gdLst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254000 h 2222500"/>
              <a:gd name="connsiteX5" fmla="*/ 0 w 4665133"/>
              <a:gd name="connsiteY5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254000 h 2222500"/>
              <a:gd name="connsiteX6" fmla="*/ 0 w 4665133"/>
              <a:gd name="connsiteY6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567267 h 2222500"/>
              <a:gd name="connsiteX6" fmla="*/ 0 w 4665133"/>
              <a:gd name="connsiteY6" fmla="*/ 254000 h 2222500"/>
              <a:gd name="connsiteX7" fmla="*/ 0 w 4665133"/>
              <a:gd name="connsiteY7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8467 w 4673600"/>
              <a:gd name="connsiteY6" fmla="*/ 567267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618067 w 4673600"/>
              <a:gd name="connsiteY6" fmla="*/ 270934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87866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62466 h 2222500"/>
              <a:gd name="connsiteX8" fmla="*/ 0 w 4665133"/>
              <a:gd name="connsiteY8" fmla="*/ 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133" h="2222500">
                <a:moveTo>
                  <a:pt x="0" y="0"/>
                </a:moveTo>
                <a:lnTo>
                  <a:pt x="4665133" y="0"/>
                </a:lnTo>
                <a:lnTo>
                  <a:pt x="4665133" y="2222500"/>
                </a:lnTo>
                <a:lnTo>
                  <a:pt x="0" y="2222500"/>
                </a:lnTo>
                <a:lnTo>
                  <a:pt x="0" y="1261533"/>
                </a:lnTo>
                <a:lnTo>
                  <a:pt x="601133" y="1261534"/>
                </a:lnTo>
                <a:cubicBezTo>
                  <a:pt x="603955" y="931334"/>
                  <a:pt x="606778" y="601134"/>
                  <a:pt x="609600" y="270934"/>
                </a:cubicBezTo>
                <a:lnTo>
                  <a:pt x="8467" y="262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F6EB92D-D010-4A13-93AD-A27A90A483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4656" y="2316047"/>
            <a:ext cx="4657725" cy="2222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20568266-00E0-4C81-A71A-DCF9538410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939" y="4634050"/>
            <a:ext cx="4657725" cy="2222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63FE3F-4195-477A-9AB3-F44871CE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FF3A4E9C-6CC0-4587-BF21-5EC4C13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2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907218-B50F-49FD-AD54-AB4516C4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2802362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376FF-CCF9-409D-9C56-0478207D1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187" y="3429000"/>
            <a:ext cx="10663626" cy="22487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00F12B7-72C7-4FE1-ACC5-E25F1F670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59" y="3637127"/>
            <a:ext cx="10065679" cy="14937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25F1DA91-F20A-4A08-93BE-9F98E06C4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836" y="5023536"/>
            <a:ext cx="10065679" cy="569873"/>
          </a:xfrm>
        </p:spPr>
        <p:txBody>
          <a:bodyPr>
            <a:normAutofit/>
          </a:bodyPr>
          <a:lstStyle>
            <a:lvl1pPr>
              <a:defRPr b="0" cap="all" spc="600" baseline="0"/>
            </a:lvl1pPr>
          </a:lstStyle>
          <a:p>
            <a:pPr>
              <a:lnSpc>
                <a:spcPct val="120000"/>
              </a:lnSpc>
            </a:pPr>
            <a:r>
              <a:rPr lang="en-US" sz="2000"/>
              <a:t>Click to edit Master subtitle style</a:t>
            </a:r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A878EE-90F1-4A49-B6BE-AE85B98C9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3424" y="5677726"/>
            <a:ext cx="10661904" cy="164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40" name="Picture Placeholder 31">
            <a:extLst>
              <a:ext uri="{FF2B5EF4-FFF2-40B4-BE49-F238E27FC236}">
                <a16:creationId xmlns:a16="http://schemas.microsoft.com/office/drawing/2014/main" id="{AD3270F6-1E4E-4411-8D4E-828E3720DC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588" y="642938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ABF929F-94D1-4759-B7F8-13A234DA34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02338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BFF7B305-12DD-40D5-8129-BBA665ACA3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70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2" name="Picture Placeholder 31">
            <a:extLst>
              <a:ext uri="{FF2B5EF4-FFF2-40B4-BE49-F238E27FC236}">
                <a16:creationId xmlns:a16="http://schemas.microsoft.com/office/drawing/2014/main" id="{9D7B5BDC-1B7A-4894-9620-E84D2D48F2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301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8" name="Footer Placeholder 7">
            <a:extLst>
              <a:ext uri="{FF2B5EF4-FFF2-40B4-BE49-F238E27FC236}">
                <a16:creationId xmlns:a16="http://schemas.microsoft.com/office/drawing/2014/main" id="{4E2B39E4-0727-4A5A-BC57-AA9E8DE0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9" name="Date Placeholder 5">
            <a:extLst>
              <a:ext uri="{FF2B5EF4-FFF2-40B4-BE49-F238E27FC236}">
                <a16:creationId xmlns:a16="http://schemas.microsoft.com/office/drawing/2014/main" id="{6E0AA390-7F09-4587-8C95-FD7A9C78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02FAE9E6-8F24-4563-93BC-C0A14B8D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6B81F-97CD-4934-852B-F0AECFD05D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FFAE35-BD0D-4D19-892D-36475DD52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63656" y="0"/>
            <a:ext cx="8128343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FE2031E3-F975-4AFF-B76E-6BB46A2D34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0671" y="0"/>
            <a:ext cx="3000249" cy="3382963"/>
          </a:xfrm>
          <a:custGeom>
            <a:avLst/>
            <a:gdLst>
              <a:gd name="connsiteX0" fmla="*/ 0 w 2999232"/>
              <a:gd name="connsiteY0" fmla="*/ 0 h 3382963"/>
              <a:gd name="connsiteX1" fmla="*/ 2999232 w 2999232"/>
              <a:gd name="connsiteY1" fmla="*/ 0 h 3382963"/>
              <a:gd name="connsiteX2" fmla="*/ 2999232 w 2999232"/>
              <a:gd name="connsiteY2" fmla="*/ 3382963 h 3382963"/>
              <a:gd name="connsiteX3" fmla="*/ 0 w 2999232"/>
              <a:gd name="connsiteY3" fmla="*/ 3382963 h 3382963"/>
              <a:gd name="connsiteX4" fmla="*/ 0 w 2999232"/>
              <a:gd name="connsiteY4" fmla="*/ 0 h 3382963"/>
              <a:gd name="connsiteX0" fmla="*/ 0 w 2999232"/>
              <a:gd name="connsiteY0" fmla="*/ 0 h 3382963"/>
              <a:gd name="connsiteX1" fmla="*/ 968249 w 2999232"/>
              <a:gd name="connsiteY1" fmla="*/ 0 h 3382963"/>
              <a:gd name="connsiteX2" fmla="*/ 2999232 w 2999232"/>
              <a:gd name="connsiteY2" fmla="*/ 0 h 3382963"/>
              <a:gd name="connsiteX3" fmla="*/ 2999232 w 2999232"/>
              <a:gd name="connsiteY3" fmla="*/ 3382963 h 3382963"/>
              <a:gd name="connsiteX4" fmla="*/ 0 w 2999232"/>
              <a:gd name="connsiteY4" fmla="*/ 3382963 h 3382963"/>
              <a:gd name="connsiteX5" fmla="*/ 0 w 2999232"/>
              <a:gd name="connsiteY5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2999232 w 3000249"/>
              <a:gd name="connsiteY2" fmla="*/ 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5199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0249" h="3382963">
                <a:moveTo>
                  <a:pt x="0" y="0"/>
                </a:moveTo>
                <a:lnTo>
                  <a:pt x="968249" y="0"/>
                </a:lnTo>
                <a:lnTo>
                  <a:pt x="967232" y="284480"/>
                </a:lnTo>
                <a:lnTo>
                  <a:pt x="3000249" y="284480"/>
                </a:lnTo>
                <a:lnTo>
                  <a:pt x="2999232" y="3382963"/>
                </a:lnTo>
                <a:lnTo>
                  <a:pt x="0" y="3382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610101-4EEB-48DF-A41F-DA38D737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656" y="279792"/>
            <a:ext cx="7777824" cy="986304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27432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64E749E-B27D-45B4-8E7A-53D8460AA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997708" cy="33829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8DE9984-911D-42E6-9467-9F53414894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75038"/>
            <a:ext cx="6096000" cy="3382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2F1F63-2333-48C5-BEEE-7FFCA143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147" y="1639615"/>
            <a:ext cx="4817441" cy="453734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AF26E33C-9416-4C43-8695-B043D696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DD9F57F-0928-48ED-8CF9-CC5AC1BD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B7E4E7CA-F2D2-4B67-92FE-3DCE5AB2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40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5FAC41-B90D-4384-8484-175667A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20C6F-8D05-41B5-9727-E041D5B9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1621" y="1568357"/>
            <a:ext cx="6240379" cy="37212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A692DB-BC6A-43D5-BAE7-1E8AE14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08" y="1758950"/>
            <a:ext cx="5137112" cy="6734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B631067-0981-46B9-BB6F-484741846C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42938"/>
            <a:ext cx="4814887" cy="2667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7984968B-9811-4180-8D8E-0619C9D3BF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412" y="3631470"/>
            <a:ext cx="4814887" cy="2562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503D483-6082-4C3B-A4C5-0ACE66983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2241" y="2365374"/>
            <a:ext cx="5136671" cy="2635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CB94B83C-8B92-4303-A841-0D5ED386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B204443-B45C-4C1E-8601-4AD0359A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125F2A8A-5D48-4A14-B0A6-52E55D3E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5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620C2886-3E99-43F7-A045-F15053959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13" y="0"/>
            <a:ext cx="6094412" cy="6854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D67587-8C0C-40DB-88B2-2CAC45DB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6094477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1B7BFF-DF61-4F7F-BC0C-A774104FF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774" y="2814975"/>
            <a:ext cx="6769706" cy="1910972"/>
          </a:xfrm>
          <a:solidFill>
            <a:schemeClr val="tx2"/>
          </a:solidFill>
        </p:spPr>
        <p:txBody>
          <a:bodyPr anchor="b">
            <a:noAutofit/>
          </a:bodyPr>
          <a:lstStyle>
            <a:lvl1pPr marL="182880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F1B1-D8F9-42A3-B0C7-AADC53D8F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657726"/>
            <a:ext cx="6769100" cy="731838"/>
          </a:xfrm>
          <a:solidFill>
            <a:schemeClr val="tx2"/>
          </a:solidFill>
        </p:spPr>
        <p:txBody>
          <a:bodyPr>
            <a:noAutofit/>
          </a:bodyPr>
          <a:lstStyle>
            <a:lvl1pPr marL="228600">
              <a:defRPr sz="1500" cap="all" spc="6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6285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07196B1-3970-4386-8D54-A2067BA8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ooter Placeholder 14">
            <a:extLst>
              <a:ext uri="{FF2B5EF4-FFF2-40B4-BE49-F238E27FC236}">
                <a16:creationId xmlns:a16="http://schemas.microsoft.com/office/drawing/2014/main" id="{9535C1B1-EA9A-48AD-AB3B-00E7FEE0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Date Placeholder 12">
            <a:extLst>
              <a:ext uri="{FF2B5EF4-FFF2-40B4-BE49-F238E27FC236}">
                <a16:creationId xmlns:a16="http://schemas.microsoft.com/office/drawing/2014/main" id="{E334D19F-C91E-4007-9C85-89B0645F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9" name="Slide Number Placeholder 15">
            <a:extLst>
              <a:ext uri="{FF2B5EF4-FFF2-40B4-BE49-F238E27FC236}">
                <a16:creationId xmlns:a16="http://schemas.microsoft.com/office/drawing/2014/main" id="{00B1B695-CA8C-4B38-8D25-4E56BD07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E4B01-1489-40C5-B290-E42D974C10E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7987" y="1735958"/>
            <a:ext cx="10318036" cy="42762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63797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29640D-9D66-4252-AF26-226B9EF3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585F-809A-43CB-A46F-3569008720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5875" y="2066925"/>
            <a:ext cx="9610725" cy="36306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1F196FCF-777C-4746-AFAA-ECE173A0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Date Placeholder 12">
            <a:extLst>
              <a:ext uri="{FF2B5EF4-FFF2-40B4-BE49-F238E27FC236}">
                <a16:creationId xmlns:a16="http://schemas.microsoft.com/office/drawing/2014/main" id="{71EA376C-2DC1-4B5D-9628-4A223AA3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CEC0CD5-B86D-4E13-B3A9-9D3B0CB1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6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E07EFA-7299-44A6-85FB-04EC9B553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A4CB2-29F8-49C3-8735-106975893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574195-3DF9-438B-B8AC-0F202935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332" y="2025650"/>
            <a:ext cx="5058209" cy="235573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57FAF158-BFC1-43C2-A23B-B93DEFAE3A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0"/>
            <a:ext cx="5408613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1025F5-5E2A-47DC-9E1F-F31EE762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57" y="4381382"/>
            <a:ext cx="5058209" cy="395405"/>
          </a:xfrm>
        </p:spPr>
        <p:txBody>
          <a:bodyPr anchor="t"/>
          <a:lstStyle>
            <a:lvl1pPr>
              <a:defRPr b="0" cap="all" spc="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9F00502A-31A8-40B1-8042-91BBF646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1F0D82E2-6CDC-41FA-9FBD-29B16961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85DE54ED-1D6A-4185-BC18-EB63BF4B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90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FC1626-6E5A-4321-B003-2ECADA2C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55D66E-614C-4554-AD07-DBF50786C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25CFF-3341-490E-864B-9EE585E7D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Footer Placeholder 14">
            <a:extLst>
              <a:ext uri="{FF2B5EF4-FFF2-40B4-BE49-F238E27FC236}">
                <a16:creationId xmlns:a16="http://schemas.microsoft.com/office/drawing/2014/main" id="{1A47F1BE-C6F0-4B08-A876-3ACB9A16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B34F470-EFAB-4873-9AF2-800F8317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FCAA1492-8926-496A-9DE4-45E13BA7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48288-2CF3-456E-8691-5772D99F82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8236" y="1887311"/>
            <a:ext cx="11395528" cy="434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add content</a:t>
            </a:r>
          </a:p>
        </p:txBody>
      </p:sp>
    </p:spTree>
    <p:extLst>
      <p:ext uri="{BB962C8B-B14F-4D97-AF65-F5344CB8AC3E}">
        <p14:creationId xmlns:p14="http://schemas.microsoft.com/office/powerpoint/2010/main" val="39897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D1103D-8943-46F2-B18E-36FF38C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02D366-4C48-4324-8771-8F9E7BEC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39FB3E-2A6A-4BE8-9D79-47B91471C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7E3BBCB1-5D3D-4802-A48D-5D6A7BA5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AE90937E-33CA-4432-A147-746EBB9E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ECD9BDC-A2A2-40A0-8DAD-4C56EBE1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E3704-0282-421F-BA62-C1A7E0B072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619250"/>
            <a:ext cx="10515600" cy="4848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6525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E79F0E-E6F3-4029-A461-CBE56588470B}"/>
              </a:ext>
            </a:extLst>
          </p:cNvPr>
          <p:cNvSpPr/>
          <p:nvPr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D58A2-1B1F-4DF4-936E-885ECC73E6F0}"/>
              </a:ext>
            </a:extLst>
          </p:cNvPr>
          <p:cNvSpPr/>
          <p:nvPr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9B9AA-BDD3-49A4-84E0-99DC3EF1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B1D57-5959-4202-BB86-AFBA794F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2" y="1639615"/>
            <a:ext cx="10904435" cy="4537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0E3D2-19DD-4BA8-81DE-A095DB31E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5738" y="6356350"/>
            <a:ext cx="3033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62D90-3DF7-4BB4-808C-F89E35410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413" y="6356350"/>
            <a:ext cx="629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76974-1464-4D58-B215-63300577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7939" y="6356350"/>
            <a:ext cx="84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2" r:id="rId13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 spc="15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Tx/>
        <a:buNone/>
        <a:defRPr sz="1500" b="1" kern="1200" spc="15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500" kern="1200" spc="15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2DFE6010-0FC2-4302-8ABC-58026AC3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594" y="1328058"/>
            <a:ext cx="5096630" cy="3378338"/>
          </a:xfrm>
        </p:spPr>
        <p:txBody>
          <a:bodyPr>
            <a:normAutofit/>
          </a:bodyPr>
          <a:lstStyle/>
          <a:p>
            <a:r>
              <a:rPr lang="en-US" dirty="0"/>
              <a:t>Facilities Exploration Workshop</a:t>
            </a:r>
          </a:p>
        </p:txBody>
      </p:sp>
      <p:pic>
        <p:nvPicPr>
          <p:cNvPr id="13" name="Picture Placeholder 12" descr="Diagram, engineering drawing, blueprints">
            <a:extLst>
              <a:ext uri="{FF2B5EF4-FFF2-40B4-BE49-F238E27FC236}">
                <a16:creationId xmlns:a16="http://schemas.microsoft.com/office/drawing/2014/main" id="{79D0C4D2-EC8C-4F0F-AACB-309E76F420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63" y="635000"/>
            <a:ext cx="4800600" cy="5578475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B71D9795-9EFD-4748-87B7-4471EFF00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8480" y="4668045"/>
            <a:ext cx="5096630" cy="1000125"/>
          </a:xfrm>
        </p:spPr>
        <p:txBody>
          <a:bodyPr/>
          <a:lstStyle/>
          <a:p>
            <a:r>
              <a:rPr lang="en-US" dirty="0"/>
              <a:t>What has been done so far?</a:t>
            </a:r>
          </a:p>
        </p:txBody>
      </p:sp>
    </p:spTree>
    <p:extLst>
      <p:ext uri="{BB962C8B-B14F-4D97-AF65-F5344CB8AC3E}">
        <p14:creationId xmlns:p14="http://schemas.microsoft.com/office/powerpoint/2010/main" val="59785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1731-5A8B-A37F-C4A4-3496E75B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430686"/>
            <a:ext cx="6130030" cy="465155"/>
          </a:xfrm>
        </p:spPr>
        <p:txBody>
          <a:bodyPr>
            <a:normAutofit fontScale="90000"/>
          </a:bodyPr>
          <a:lstStyle/>
          <a:p>
            <a:r>
              <a:rPr lang="en-US" dirty="0"/>
              <a:t>Work in 2021-2022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25F-D6E7-161C-C298-CD055FBD7FD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Focus Group Assessment: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7F25-9AE6-5B14-BE87-E9FF4BDBB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Prepared questionnaire and gathered detailed input from Worship, Family Ministry, Music, Administration, Stewardship and Building &amp; Grounds Teams.</a:t>
            </a:r>
          </a:p>
          <a:p>
            <a:r>
              <a:rPr lang="en-US" dirty="0"/>
              <a:t>All teams identified the need for additional interior and exterior spaces to support current and future programs.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3F5E23-68F1-BCBF-6D48-84DE1E98372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AC66F-EE7E-0B56-EF0D-5F64C0E330B4}"/>
              </a:ext>
            </a:extLst>
          </p:cNvPr>
          <p:cNvSpPr>
            <a:spLocks noGrp="1"/>
          </p:cNvSpPr>
          <p:nvPr>
            <p:ph idx="13"/>
          </p:nvPr>
        </p:nvSpPr>
        <p:spPr>
          <a:xfrm flipH="1">
            <a:off x="11185684" y="2277035"/>
            <a:ext cx="65022" cy="36665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82CA54-941E-E7F2-56FE-5E74353E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FEC Workshop September 24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89EDD0-9C0B-F23D-182B-3FAD822B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506C1-6044-EF72-FF1B-5168AA02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26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1731-5A8B-A37F-C4A4-3496E75B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2021-2022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25F-D6E7-161C-C298-CD055FBD7FD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Congregational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7F25-9AE6-5B14-BE87-E9FF4BDB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84" y="2069955"/>
            <a:ext cx="10174800" cy="3873646"/>
          </a:xfrm>
        </p:spPr>
        <p:txBody>
          <a:bodyPr>
            <a:normAutofit/>
          </a:bodyPr>
          <a:lstStyle/>
          <a:p>
            <a:r>
              <a:rPr lang="en-US" dirty="0"/>
              <a:t>Sent questionnaire to all congregation members and friends, with 80 responses.</a:t>
            </a:r>
          </a:p>
          <a:p>
            <a:r>
              <a:rPr lang="en-US" dirty="0"/>
              <a:t>FEC prepared detailed analysis and evaluation of all the responses and comments.</a:t>
            </a:r>
          </a:p>
          <a:p>
            <a:r>
              <a:rPr lang="en-US" dirty="0"/>
              <a:t>Strong preferences registered for ‘welcoming facility’, ‘green sanctuary’, larger space to accommodate everyone, complete accessibility, more space for youth and family programs and more outdoor space.</a:t>
            </a:r>
          </a:p>
          <a:p>
            <a:r>
              <a:rPr lang="en-US" dirty="0"/>
              <a:t>Two-thirds preferred “relocation” over “remodeling” for long term.</a:t>
            </a:r>
          </a:p>
          <a:p>
            <a:r>
              <a:rPr lang="en-US" dirty="0"/>
              <a:t>11 people expressed reservations about the costs involved in these options.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3F5E23-68F1-BCBF-6D48-84DE1E98372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AC66F-EE7E-0B56-EF0D-5F64C0E330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139964" y="2069955"/>
            <a:ext cx="45719" cy="38736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82CA54-941E-E7F2-56FE-5E74353E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FEC Workshop September 24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89EDD0-9C0B-F23D-182B-3FAD822B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506C1-6044-EF72-FF1B-5168AA02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32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1731-5A8B-A37F-C4A4-3496E75B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76" y="136525"/>
            <a:ext cx="7788500" cy="673405"/>
          </a:xfrm>
        </p:spPr>
        <p:txBody>
          <a:bodyPr/>
          <a:lstStyle/>
          <a:p>
            <a:r>
              <a:rPr lang="en-US" dirty="0"/>
              <a:t>And even more 2021-2022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25F-D6E7-161C-C298-CD055FBD7FD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Options for building remodel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7F25-9AE6-5B14-BE87-E9FF4BDB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956" y="2214719"/>
            <a:ext cx="9243703" cy="3873646"/>
          </a:xfrm>
        </p:spPr>
        <p:txBody>
          <a:bodyPr/>
          <a:lstStyle/>
          <a:p>
            <a:r>
              <a:rPr lang="en-US" dirty="0"/>
              <a:t>Held meetings with City of Grass Valley Chief Planner, Building Inspector and Fire Marshall to identify issues and “code-compliance” items.</a:t>
            </a:r>
          </a:p>
          <a:p>
            <a:r>
              <a:rPr lang="en-US" dirty="0"/>
              <a:t>Prepared conceptual sketch study for how current facility could be expanded for more building space and second floor accessibility.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3F5E23-68F1-BCBF-6D48-84DE1E98372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AC66F-EE7E-0B56-EF0D-5F64C0E330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802471" y="2214719"/>
            <a:ext cx="383213" cy="37288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82CA54-941E-E7F2-56FE-5E74353E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FEC Workshop September 24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89EDD0-9C0B-F23D-182B-3FAD822B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506C1-6044-EF72-FF1B-5168AA02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2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1731-5A8B-A37F-C4A4-3496E75B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site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25F-D6E7-161C-C298-CD055FBD7FDF}"/>
              </a:ext>
            </a:extLst>
          </p:cNvPr>
          <p:cNvSpPr>
            <a:spLocks noGrp="1"/>
          </p:cNvSpPr>
          <p:nvPr>
            <p:ph idx="14"/>
          </p:nvPr>
        </p:nvSpPr>
        <p:spPr>
          <a:xfrm flipV="1">
            <a:off x="1066800" y="1144520"/>
            <a:ext cx="4531119" cy="6734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3F5E23-68F1-BCBF-6D48-84DE1E98372A}"/>
              </a:ext>
            </a:extLst>
          </p:cNvPr>
          <p:cNvSpPr>
            <a:spLocks noGrp="1"/>
          </p:cNvSpPr>
          <p:nvPr>
            <p:ph idx="15"/>
          </p:nvPr>
        </p:nvSpPr>
        <p:spPr>
          <a:xfrm flipH="1">
            <a:off x="11185684" y="1676400"/>
            <a:ext cx="199492" cy="270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AC66F-EE7E-0B56-EF0D-5F64C0E330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16871" y="2359483"/>
            <a:ext cx="1674131" cy="35841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82CA54-941E-E7F2-56FE-5E74353E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FEC Workshop September 24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89EDD0-9C0B-F23D-182B-3FAD822B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506C1-6044-EF72-FF1B-5168AA02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19EA6EB-F1B6-AD76-9FF3-4026BF14E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4543" y="1144588"/>
            <a:ext cx="3708327" cy="4799012"/>
          </a:xfrm>
        </p:spPr>
      </p:pic>
    </p:spTree>
    <p:extLst>
      <p:ext uri="{BB962C8B-B14F-4D97-AF65-F5344CB8AC3E}">
        <p14:creationId xmlns:p14="http://schemas.microsoft.com/office/powerpoint/2010/main" val="26548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1731-5A8B-A37F-C4A4-3496E75B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issues for remodel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25F-D6E7-161C-C298-CD055FBD7FD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Some Key issues are ---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7F25-9AE6-5B14-BE87-E9FF4BDB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84" y="1946734"/>
            <a:ext cx="10060528" cy="3996867"/>
          </a:xfrm>
        </p:spPr>
        <p:txBody>
          <a:bodyPr/>
          <a:lstStyle/>
          <a:p>
            <a:r>
              <a:rPr lang="en-US" dirty="0"/>
              <a:t>The building requires “full accessibility” with major expansion; this requires an elevator and new stairways for access to the second floor.</a:t>
            </a:r>
          </a:p>
          <a:p>
            <a:r>
              <a:rPr lang="en-US" dirty="0"/>
              <a:t>The building requires a fire sprinkler system if a major expansion (over 2,000 square feet) is undertaken.</a:t>
            </a:r>
          </a:p>
          <a:p>
            <a:r>
              <a:rPr lang="en-US" dirty="0"/>
              <a:t>Building expansion will require additional on-site parking spaces (using the upper garage/storage area) and an accessible parking space with accessible route to the entry door.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3F5E23-68F1-BCBF-6D48-84DE1E98372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AC66F-EE7E-0B56-EF0D-5F64C0E330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071412" y="2115671"/>
            <a:ext cx="114272" cy="38279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82CA54-941E-E7F2-56FE-5E74353E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FEC Workshop September 24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89EDD0-9C0B-F23D-182B-3FAD822B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506C1-6044-EF72-FF1B-5168AA02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64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1731-5A8B-A37F-C4A4-3496E75B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35" y="313766"/>
            <a:ext cx="6138994" cy="755066"/>
          </a:xfrm>
        </p:spPr>
        <p:txBody>
          <a:bodyPr/>
          <a:lstStyle/>
          <a:p>
            <a:r>
              <a:rPr lang="en-US" dirty="0"/>
              <a:t>What else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25F-D6E7-161C-C298-CD055FBD7FD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“Next Steps” Consultation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7F25-9AE6-5B14-BE87-E9FF4BDB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84" y="1946734"/>
            <a:ext cx="10060528" cy="3996867"/>
          </a:xfrm>
        </p:spPr>
        <p:txBody>
          <a:bodyPr/>
          <a:lstStyle/>
          <a:p>
            <a:r>
              <a:rPr lang="en-US" dirty="0"/>
              <a:t>UUCM hired a UU consultant, Kay Crider, to help evaluate UUCM’s planning process for the future.</a:t>
            </a:r>
          </a:p>
          <a:p>
            <a:r>
              <a:rPr lang="en-US" dirty="0"/>
              <a:t>She met with leadership groups and made a presentation to the Congregation in March, 2022.</a:t>
            </a:r>
          </a:p>
          <a:p>
            <a:r>
              <a:rPr lang="en-US" dirty="0"/>
              <a:t>She provided a summary of findings: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1.  UUCM could undertake a “facility Project” after further preparations and discussion amongst members – to discern and educate about the needs and wishes of the congregation, and to nurture a vision about our mission and goals.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3F5E23-68F1-BCBF-6D48-84DE1E98372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AC66F-EE7E-0B56-EF0D-5F64C0E330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071412" y="2115671"/>
            <a:ext cx="114272" cy="38279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82CA54-941E-E7F2-56FE-5E74353E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FEC Workshop September 24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89EDD0-9C0B-F23D-182B-3FAD822B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506C1-6044-EF72-FF1B-5168AA02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98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1731-5A8B-A37F-C4A4-3496E75B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35" y="313766"/>
            <a:ext cx="6138994" cy="755066"/>
          </a:xfrm>
        </p:spPr>
        <p:txBody>
          <a:bodyPr/>
          <a:lstStyle/>
          <a:p>
            <a:r>
              <a:rPr lang="en-US" dirty="0"/>
              <a:t>More on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25F-D6E7-161C-C298-CD055FBD7FD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Additional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7F25-9AE6-5B14-BE87-E9FF4BDB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84" y="1946734"/>
            <a:ext cx="10060528" cy="3996867"/>
          </a:xfrm>
        </p:spPr>
        <p:txBody>
          <a:bodyPr/>
          <a:lstStyle/>
          <a:p>
            <a:pPr marL="342900" lvl="1" indent="-342900">
              <a:buAutoNum type="arabicPeriod" startAt="2"/>
            </a:pPr>
            <a:r>
              <a:rPr lang="en-US" b="1" dirty="0"/>
              <a:t>A capital campaign in the range of $750,000 - $1,000,000 could be undertaken, best to undergo in 2024</a:t>
            </a:r>
          </a:p>
          <a:p>
            <a:pPr marL="342900" lvl="1" indent="-342900">
              <a:buAutoNum type="arabicPeriod" startAt="2"/>
            </a:pPr>
            <a:r>
              <a:rPr lang="en-US" b="1" dirty="0"/>
              <a:t>The report summary acknowledges that a survey of UUCM members identifies “facilities/building” as the most important challenge to address in the next 5 years.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3F5E23-68F1-BCBF-6D48-84DE1E98372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AC66F-EE7E-0B56-EF0D-5F64C0E330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071412" y="2115671"/>
            <a:ext cx="114272" cy="38279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82CA54-941E-E7F2-56FE-5E74353E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FEC Workshop September 24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89EDD0-9C0B-F23D-182B-3FAD822B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506C1-6044-EF72-FF1B-5168AA02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65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628FA48-B05A-4DB8-9410-A9C9B08E9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59" y="3637127"/>
            <a:ext cx="10065679" cy="149376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1272A210-0893-431A-8A94-D650D4DBA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836" y="5023536"/>
            <a:ext cx="10065679" cy="569873"/>
          </a:xfrm>
        </p:spPr>
        <p:txBody>
          <a:bodyPr/>
          <a:lstStyle/>
          <a:p>
            <a:r>
              <a:rPr lang="en-US" dirty="0"/>
              <a:t>Jeff Gold for the Facilities Exploration Committee</a:t>
            </a:r>
          </a:p>
        </p:txBody>
      </p:sp>
      <p:pic>
        <p:nvPicPr>
          <p:cNvPr id="24" name="Picture Placeholder 23" descr="A computer on a table">
            <a:extLst>
              <a:ext uri="{FF2B5EF4-FFF2-40B4-BE49-F238E27FC236}">
                <a16:creationId xmlns:a16="http://schemas.microsoft.com/office/drawing/2014/main" id="{DFA3F48C-2BCF-4B14-A3DE-6AD786175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588" y="642938"/>
            <a:ext cx="2449512" cy="2476500"/>
          </a:xfrm>
        </p:spPr>
      </p:pic>
      <p:pic>
        <p:nvPicPr>
          <p:cNvPr id="26" name="Picture Placeholder 25" descr="A person standing in front of a building">
            <a:extLst>
              <a:ext uri="{FF2B5EF4-FFF2-40B4-BE49-F238E27FC236}">
                <a16:creationId xmlns:a16="http://schemas.microsoft.com/office/drawing/2014/main" id="{44498E43-C8EA-43BA-9A26-3008727E1E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2338" y="643636"/>
            <a:ext cx="2449512" cy="2476500"/>
          </a:xfrm>
        </p:spPr>
      </p:pic>
      <p:pic>
        <p:nvPicPr>
          <p:cNvPr id="28" name="Picture Placeholder 27" descr="A picture containing text, indoor, device">
            <a:extLst>
              <a:ext uri="{FF2B5EF4-FFF2-40B4-BE49-F238E27FC236}">
                <a16:creationId xmlns:a16="http://schemas.microsoft.com/office/drawing/2014/main" id="{3278E6CB-DC68-4C8D-8DC1-D1C6DA25E75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0470" y="643636"/>
            <a:ext cx="2449512" cy="2476500"/>
          </a:xfrm>
        </p:spPr>
      </p:pic>
      <p:pic>
        <p:nvPicPr>
          <p:cNvPr id="34" name="Picture Placeholder 33" descr="A picture containing person, indoor drawing on glass">
            <a:extLst>
              <a:ext uri="{FF2B5EF4-FFF2-40B4-BE49-F238E27FC236}">
                <a16:creationId xmlns:a16="http://schemas.microsoft.com/office/drawing/2014/main" id="{FA31531E-464C-464F-8ED4-9CB461EA7FB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8301" y="643636"/>
            <a:ext cx="2449512" cy="24765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FD4F6-D104-4BE2-9195-D77A932D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r>
              <a:rPr lang="en-US" dirty="0"/>
              <a:t>FEC Workshop September 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5D332-068C-478D-97EA-0D511BD2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 lvl="0"/>
            <a:r>
              <a:rPr lang="en-US" noProof="0" dirty="0"/>
              <a:t>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4B98-E69D-493E-8058-816AE81F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13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23D0FA-1488-4198-9470-6EA99137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8A1B51-8B94-49DB-ADB0-C5A033F1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84" y="2069955"/>
            <a:ext cx="4727735" cy="3873646"/>
          </a:xfrm>
        </p:spPr>
        <p:txBody>
          <a:bodyPr/>
          <a:lstStyle/>
          <a:p>
            <a:r>
              <a:rPr lang="en-US" dirty="0"/>
              <a:t>246 Church Street purchased in 1999 for $350,000. 50 congregants at that time.</a:t>
            </a:r>
          </a:p>
          <a:p>
            <a:r>
              <a:rPr lang="en-US" dirty="0"/>
              <a:t>Use permit from City of Grass Valley allowing use as a church after used as a mortuary from 1925-1999.</a:t>
            </a:r>
          </a:p>
          <a:p>
            <a:r>
              <a:rPr lang="en-US" dirty="0" err="1"/>
              <a:t>Occupany</a:t>
            </a:r>
            <a:r>
              <a:rPr lang="en-US" dirty="0"/>
              <a:t> conditions included use of off street parking at Bell Hill School.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192DC4-08C2-41E5-87AD-BF8A2FE7A0C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83077" y="1481579"/>
            <a:ext cx="10102608" cy="588376"/>
          </a:xfrm>
        </p:spPr>
        <p:txBody>
          <a:bodyPr/>
          <a:lstStyle/>
          <a:p>
            <a:r>
              <a:rPr lang="en-US" dirty="0"/>
              <a:t>Current Facility			        Building Improvements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EF69C1-9162-41CC-AD42-669E114348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7949" y="2069955"/>
            <a:ext cx="4727735" cy="3873646"/>
          </a:xfrm>
        </p:spPr>
        <p:txBody>
          <a:bodyPr/>
          <a:lstStyle/>
          <a:p>
            <a:r>
              <a:rPr lang="en-US" dirty="0"/>
              <a:t>Many improvement and repairs over the last 23 years, at a total cost of about $120,000</a:t>
            </a:r>
          </a:p>
          <a:p>
            <a:r>
              <a:rPr lang="en-US" dirty="0"/>
              <a:t>Repairs have included: new front and rear entry doors, remodeled bathrooms, accessible ramps, roof replacement, new windows, new heating and cooling system, new signage and landscaping.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52438-9CB4-4EAC-9555-83D3C0F3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2" y="6356350"/>
            <a:ext cx="6291108" cy="365125"/>
          </a:xfrm>
        </p:spPr>
        <p:txBody>
          <a:bodyPr/>
          <a:lstStyle/>
          <a:p>
            <a:pPr lvl="0"/>
            <a:r>
              <a:rPr lang="en-US" noProof="0" dirty="0"/>
              <a:t>FEC Workshop September 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7A5EC-10D1-4D10-8AC5-7693DA6D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 lvl="0"/>
            <a:r>
              <a:rPr lang="en-US" noProof="0" dirty="0"/>
              <a:t>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09A95-EA84-405F-8C62-133572EF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460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23D0FA-1488-4198-9470-6EA99137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/>
          <a:lstStyle/>
          <a:p>
            <a:r>
              <a:rPr lang="en-US" dirty="0"/>
              <a:t>More 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8A1B51-8B94-49DB-ADB0-C5A033F1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84" y="2069955"/>
            <a:ext cx="4727735" cy="3873646"/>
          </a:xfrm>
        </p:spPr>
        <p:txBody>
          <a:bodyPr/>
          <a:lstStyle/>
          <a:p>
            <a:r>
              <a:rPr lang="en-US" dirty="0"/>
              <a:t>The mortgage on the property was fully paid off in </a:t>
            </a:r>
            <a:r>
              <a:rPr lang="en-US" dirty="0" err="1"/>
              <a:t>Febrary</a:t>
            </a:r>
            <a:r>
              <a:rPr lang="en-US" dirty="0"/>
              <a:t> 2020.</a:t>
            </a:r>
          </a:p>
          <a:p>
            <a:r>
              <a:rPr lang="en-US" dirty="0"/>
              <a:t>The current operating budget is $267,000.</a:t>
            </a:r>
          </a:p>
          <a:p>
            <a:r>
              <a:rPr lang="en-US" dirty="0"/>
              <a:t>A current real estate appraisal of the property is $764,000.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192DC4-08C2-41E5-87AD-BF8A2FE7A0C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83077" y="1481579"/>
            <a:ext cx="10102608" cy="588376"/>
          </a:xfrm>
        </p:spPr>
        <p:txBody>
          <a:bodyPr/>
          <a:lstStyle/>
          <a:p>
            <a:r>
              <a:rPr lang="en-US" dirty="0"/>
              <a:t>Financial			        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EF69C1-9162-41CC-AD42-669E114348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7949" y="2069955"/>
            <a:ext cx="4727735" cy="38736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52438-9CB4-4EAC-9555-83D3C0F3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lvl="0"/>
            <a:r>
              <a:rPr lang="en-US" noProof="0" dirty="0"/>
              <a:t>FEC Workshop September</a:t>
            </a:r>
            <a:r>
              <a:rPr lang="en-US" dirty="0"/>
              <a:t> 24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7A5EC-10D1-4D10-8AC5-7693DA6D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 lvl="0"/>
            <a:r>
              <a:rPr lang="en-US" noProof="0" dirty="0"/>
              <a:t>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09A95-EA84-405F-8C62-133572EF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707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23D0FA-1488-4198-9470-6EA99137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11480654" cy="673405"/>
          </a:xfrm>
        </p:spPr>
        <p:txBody>
          <a:bodyPr>
            <a:normAutofit/>
          </a:bodyPr>
          <a:lstStyle/>
          <a:p>
            <a:r>
              <a:rPr lang="en-US" dirty="0"/>
              <a:t>Facilities Exploration Committee (FEC) work in 2021-2022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8A1B51-8B94-49DB-ADB0-C5A033F1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84" y="2069955"/>
            <a:ext cx="4727735" cy="3873646"/>
          </a:xfrm>
        </p:spPr>
        <p:txBody>
          <a:bodyPr/>
          <a:lstStyle/>
          <a:p>
            <a:r>
              <a:rPr lang="en-US" dirty="0"/>
              <a:t>FEC was formed in 2019 by the Board of Trustees, but work put on hold because of pandemic.</a:t>
            </a:r>
          </a:p>
          <a:p>
            <a:r>
              <a:rPr lang="en-US" dirty="0"/>
              <a:t>FEC re-started “explorations” in September 2021 with regular meetings and a schedule of “tasks”.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192DC4-08C2-41E5-87AD-BF8A2FE7A0C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83077" y="1481579"/>
            <a:ext cx="10102608" cy="588376"/>
          </a:xfrm>
        </p:spPr>
        <p:txBody>
          <a:bodyPr/>
          <a:lstStyle/>
          <a:p>
            <a:r>
              <a:rPr lang="en-US" dirty="0"/>
              <a:t>Background					Building Condition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EF69C1-9162-41CC-AD42-669E114348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7949" y="2069955"/>
            <a:ext cx="4727735" cy="3873646"/>
          </a:xfrm>
        </p:spPr>
        <p:txBody>
          <a:bodyPr/>
          <a:lstStyle/>
          <a:p>
            <a:r>
              <a:rPr lang="en-US" dirty="0"/>
              <a:t>Evaluated condition of building with an independent commercial building inspector.</a:t>
            </a:r>
          </a:p>
          <a:p>
            <a:r>
              <a:rPr lang="en-US" dirty="0"/>
              <a:t>Prepared drawings of the existing building and property with field measurement survey.</a:t>
            </a:r>
          </a:p>
          <a:p>
            <a:r>
              <a:rPr lang="en-US" dirty="0"/>
              <a:t>Existing building includes a total of 5,464 square feet in the interior area.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52438-9CB4-4EAC-9555-83D3C0F3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lvl="0"/>
            <a:r>
              <a:rPr lang="en-US" noProof="0" dirty="0"/>
              <a:t>FEC Workshop September 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7A5EC-10D1-4D10-8AC5-7693DA6D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0538" y="6356350"/>
            <a:ext cx="3033829" cy="365125"/>
          </a:xfrm>
        </p:spPr>
        <p:txBody>
          <a:bodyPr/>
          <a:lstStyle/>
          <a:p>
            <a:pPr lvl="0"/>
            <a:r>
              <a:rPr lang="en-US" noProof="0" dirty="0"/>
              <a:t>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09A95-EA84-405F-8C62-133572EF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293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23D0FA-1488-4198-9470-6EA99137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11480654" cy="673405"/>
          </a:xfrm>
        </p:spPr>
        <p:txBody>
          <a:bodyPr>
            <a:normAutofit/>
          </a:bodyPr>
          <a:lstStyle/>
          <a:p>
            <a:r>
              <a:rPr lang="en-US" dirty="0"/>
              <a:t>Facilities Exploration Committee (FEC) work in 2021-2022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00E8057-FDE4-C6FB-FE12-BA71EC257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191" y="1656618"/>
            <a:ext cx="6957844" cy="4502135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192DC4-08C2-41E5-87AD-BF8A2FE7A0C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407460" y="1093438"/>
            <a:ext cx="9923882" cy="563180"/>
          </a:xfrm>
        </p:spPr>
        <p:txBody>
          <a:bodyPr/>
          <a:lstStyle/>
          <a:p>
            <a:r>
              <a:rPr lang="en-US" dirty="0"/>
              <a:t>Our Current Facility		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EF69C1-9162-41CC-AD42-669E114348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139965" y="2069955"/>
            <a:ext cx="45719" cy="38736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52438-9CB4-4EAC-9555-83D3C0F3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lvl="0"/>
            <a:r>
              <a:rPr lang="en-US" noProof="0" dirty="0"/>
              <a:t>FEC Workshop September 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7A5EC-10D1-4D10-8AC5-7693DA6D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 lvl="0"/>
            <a:r>
              <a:rPr lang="en-US" noProof="0" dirty="0"/>
              <a:t>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09A95-EA84-405F-8C62-133572EF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197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23D0FA-1488-4198-9470-6EA99137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1" y="218254"/>
            <a:ext cx="11480654" cy="673405"/>
          </a:xfrm>
        </p:spPr>
        <p:txBody>
          <a:bodyPr>
            <a:normAutofit/>
          </a:bodyPr>
          <a:lstStyle/>
          <a:p>
            <a:r>
              <a:rPr lang="en-US" dirty="0"/>
              <a:t>Site Plan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CC4BCC-E914-8942-F904-BBA614EC7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365" y="1046523"/>
            <a:ext cx="7679047" cy="4968796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192DC4-08C2-41E5-87AD-BF8A2FE7A0C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28734" y="1434736"/>
            <a:ext cx="10102608" cy="588376"/>
          </a:xfrm>
        </p:spPr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EF69C1-9162-41CC-AD42-669E114348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139965" y="2069955"/>
            <a:ext cx="45719" cy="38736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52438-9CB4-4EAC-9555-83D3C0F3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lvl="0"/>
            <a:r>
              <a:rPr lang="en-US" noProof="0" dirty="0"/>
              <a:t>FEC Workshop September 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7A5EC-10D1-4D10-8AC5-7693DA6D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 lvl="0"/>
            <a:r>
              <a:rPr lang="en-US" noProof="0" dirty="0"/>
              <a:t>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09A95-EA84-405F-8C62-133572EF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000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EDC1-3821-D439-33E5-EA62353E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00482-2942-63D3-5058-4F620E68100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E3D5360-9989-B5FB-66BC-4810400D8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957" y="1039907"/>
            <a:ext cx="7791414" cy="504150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66BBFC-8388-B3C8-3FA3-EFD1F00D751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5DC98-D353-F25A-5336-D1A28AFB690C}"/>
              </a:ext>
            </a:extLst>
          </p:cNvPr>
          <p:cNvSpPr>
            <a:spLocks noGrp="1"/>
          </p:cNvSpPr>
          <p:nvPr>
            <p:ph idx="13"/>
          </p:nvPr>
        </p:nvSpPr>
        <p:spPr>
          <a:xfrm flipH="1">
            <a:off x="11181116" y="2259106"/>
            <a:ext cx="45719" cy="368449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4D3C1C-6B7E-5CA3-9B03-7D1C8F69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FEC Workshop September 24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4F0FBA2-E54E-4752-B094-291AED0C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CF124-153E-4397-D85E-B370BE31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4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EDC1-3821-D439-33E5-EA62353E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136526"/>
            <a:ext cx="10645973" cy="759316"/>
          </a:xfrm>
        </p:spPr>
        <p:txBody>
          <a:bodyPr/>
          <a:lstStyle/>
          <a:p>
            <a:r>
              <a:rPr lang="en-US" dirty="0"/>
              <a:t>Floor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00482-2942-63D3-5058-4F620E68100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66BBFC-8388-B3C8-3FA3-EFD1F00D75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53383" y="1481579"/>
            <a:ext cx="4732301" cy="1756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5DC98-D353-F25A-5336-D1A28AFB690C}"/>
              </a:ext>
            </a:extLst>
          </p:cNvPr>
          <p:cNvSpPr>
            <a:spLocks noGrp="1"/>
          </p:cNvSpPr>
          <p:nvPr>
            <p:ph idx="13"/>
          </p:nvPr>
        </p:nvSpPr>
        <p:spPr>
          <a:xfrm flipH="1">
            <a:off x="11185684" y="2152665"/>
            <a:ext cx="82951" cy="37909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4D3C1C-6B7E-5CA3-9B03-7D1C8F69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FEC Workshop September 24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4F0FBA2-E54E-4752-B094-291AED0C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CF124-153E-4397-D85E-B370BE31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4A93C8A-677C-8065-C2E6-4B516427D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7059" y="1030287"/>
            <a:ext cx="7991479" cy="5170957"/>
          </a:xfrm>
        </p:spPr>
      </p:pic>
    </p:spTree>
    <p:extLst>
      <p:ext uri="{BB962C8B-B14F-4D97-AF65-F5344CB8AC3E}">
        <p14:creationId xmlns:p14="http://schemas.microsoft.com/office/powerpoint/2010/main" val="52622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EDC1-3821-D439-33E5-EA62353E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00482-2942-63D3-5058-4F620E68100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ECEA228-5D28-CABF-AA14-AE17E474D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259" y="976007"/>
            <a:ext cx="8041341" cy="5203221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66BBFC-8388-B3C8-3FA3-EFD1F00D751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5DC98-D353-F25A-5336-D1A28AFB690C}"/>
              </a:ext>
            </a:extLst>
          </p:cNvPr>
          <p:cNvSpPr>
            <a:spLocks noGrp="1"/>
          </p:cNvSpPr>
          <p:nvPr>
            <p:ph idx="13"/>
          </p:nvPr>
        </p:nvSpPr>
        <p:spPr>
          <a:xfrm flipH="1">
            <a:off x="11185684" y="1946734"/>
            <a:ext cx="91916" cy="39968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4D3C1C-6B7E-5CA3-9B03-7D1C8F69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FEC Workshop September 24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4F0FBA2-E54E-4752-B094-291AED0C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CF124-153E-4397-D85E-B370BE31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193430"/>
      </p:ext>
    </p:extLst>
  </p:cSld>
  <p:clrMapOvr>
    <a:masterClrMapping/>
  </p:clrMapOvr>
</p:sld>
</file>

<file path=ppt/theme/theme1.xml><?xml version="1.0" encoding="utf-8"?>
<a:theme xmlns:a="http://schemas.openxmlformats.org/drawingml/2006/main" name="MeiryoVTI">
  <a:themeElements>
    <a:clrScheme name="Meiryo">
      <a:dk1>
        <a:srgbClr val="232323"/>
      </a:dk1>
      <a:lt1>
        <a:srgbClr val="FFFFFF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B9D587"/>
      </a:accent3>
      <a:accent4>
        <a:srgbClr val="E8BD32"/>
      </a:accent4>
      <a:accent5>
        <a:srgbClr val="809EC2"/>
      </a:accent5>
      <a:accent6>
        <a:srgbClr val="E3ADB6"/>
      </a:accent6>
      <a:hlink>
        <a:srgbClr val="34ADB6"/>
      </a:hlink>
      <a:folHlink>
        <a:srgbClr val="B2B2B2"/>
      </a:folHlink>
    </a:clrScheme>
    <a:fontScheme name="Meiryo UI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yo_Win32_JC_SL_v2.potx" id="{77663EF8-81AF-4A53-AD14-18F5794291B2}" vid="{1972F907-976D-4EFE-B456-F83CC7D3E4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89B4F5-D858-4228-A1A8-F9C09A238B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4605F9-2AA0-4698-BBDB-0F81CCABFD7B}">
  <ds:schemaRefs>
    <ds:schemaRef ds:uri="http://purl.org/dc/terms/"/>
    <ds:schemaRef ds:uri="http://schemas.microsoft.com/sharepoint/v3"/>
    <ds:schemaRef ds:uri="http://purl.org/dc/dcmitype/"/>
    <ds:schemaRef ds:uri="230e9df3-be65-4c73-a93b-d1236ebd677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3F5A4AD-A372-48FB-978B-A62EF04BB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Meriyo design</Template>
  <TotalTime>1281</TotalTime>
  <Words>817</Words>
  <Application>Microsoft Office PowerPoint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Meiryo</vt:lpstr>
      <vt:lpstr>Meiryo UI</vt:lpstr>
      <vt:lpstr>Arial</vt:lpstr>
      <vt:lpstr>Calibri</vt:lpstr>
      <vt:lpstr>MeiryoVTI</vt:lpstr>
      <vt:lpstr>Facilities Exploration Workshop</vt:lpstr>
      <vt:lpstr>Background</vt:lpstr>
      <vt:lpstr>More Background</vt:lpstr>
      <vt:lpstr>Facilities Exploration Committee (FEC) work in 2021-2022</vt:lpstr>
      <vt:lpstr>Facilities Exploration Committee (FEC) work in 2021-2022</vt:lpstr>
      <vt:lpstr>Site Plan</vt:lpstr>
      <vt:lpstr>Floor Plan</vt:lpstr>
      <vt:lpstr>Floor Plan</vt:lpstr>
      <vt:lpstr>Floor Plan</vt:lpstr>
      <vt:lpstr>Work in 2021-2022 continued</vt:lpstr>
      <vt:lpstr>More 2021-2022 work</vt:lpstr>
      <vt:lpstr>And even more 2021-2022 Activity</vt:lpstr>
      <vt:lpstr>Concept site plan</vt:lpstr>
      <vt:lpstr>Key issues for remodel</vt:lpstr>
      <vt:lpstr>What else have we learned?</vt:lpstr>
      <vt:lpstr>More on 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Exploration Workshop</dc:title>
  <dc:creator>VicePresident</dc:creator>
  <cp:lastModifiedBy>VicePresident</cp:lastModifiedBy>
  <cp:revision>36</cp:revision>
  <dcterms:created xsi:type="dcterms:W3CDTF">2022-09-12T23:10:05Z</dcterms:created>
  <dcterms:modified xsi:type="dcterms:W3CDTF">2022-09-15T19:07:09Z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