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9753600" cy="7315200"/>
  <p:notesSz cx="9753600" cy="7315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1499" y="200534"/>
            <a:ext cx="4214495" cy="2933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87680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23104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9753599" y="7315199"/>
                </a:moveTo>
                <a:lnTo>
                  <a:pt x="0" y="7315199"/>
                </a:lnTo>
                <a:lnTo>
                  <a:pt x="0" y="0"/>
                </a:lnTo>
                <a:lnTo>
                  <a:pt x="9753599" y="0"/>
                </a:lnTo>
                <a:lnTo>
                  <a:pt x="9753599" y="7315199"/>
                </a:lnTo>
                <a:close/>
              </a:path>
            </a:pathLst>
          </a:custGeom>
          <a:solidFill>
            <a:srgbClr val="7CA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115" y="476504"/>
            <a:ext cx="8343368" cy="5256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845" y="1157443"/>
            <a:ext cx="8401050" cy="3540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16224" y="6803136"/>
            <a:ext cx="312115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87680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022592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499" y="200534"/>
            <a:ext cx="4214495" cy="293306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dirty="0" sz="6350" spc="2395" b="1">
                <a:latin typeface="Arial"/>
                <a:cs typeface="Arial"/>
              </a:rPr>
              <a:t>UUCM </a:t>
            </a:r>
            <a:r>
              <a:rPr dirty="0" sz="6350" spc="1755" b="1">
                <a:solidFill>
                  <a:srgbClr val="F6F7FD"/>
                </a:solidFill>
                <a:latin typeface="Arial"/>
                <a:cs typeface="Arial"/>
              </a:rPr>
              <a:t>2021 </a:t>
            </a:r>
            <a:r>
              <a:rPr dirty="0" sz="6350" spc="2180" b="1">
                <a:solidFill>
                  <a:srgbClr val="F6F7FD"/>
                </a:solidFill>
                <a:latin typeface="Arial"/>
                <a:cs typeface="Arial"/>
              </a:rPr>
              <a:t>NEEDS</a:t>
            </a:r>
            <a:endParaRPr sz="63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1499" y="3102004"/>
            <a:ext cx="8456295" cy="9988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350" spc="2215" b="1">
                <a:solidFill>
                  <a:srgbClr val="F6F7FD"/>
                </a:solidFill>
                <a:latin typeface="Arial"/>
                <a:cs typeface="Arial"/>
              </a:rPr>
              <a:t>ASSESSMENT</a:t>
            </a:r>
            <a:endParaRPr sz="63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1499" y="6612573"/>
            <a:ext cx="1345565" cy="209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00" spc="100">
                <a:solidFill>
                  <a:srgbClr val="FFFFFF"/>
                </a:solidFill>
                <a:latin typeface="Trebuchet MS"/>
                <a:cs typeface="Trebuchet MS"/>
              </a:rPr>
              <a:t>SEPTEMBER</a:t>
            </a:r>
            <a:r>
              <a:rPr dirty="0" sz="12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 rot="18900000">
            <a:off x="494893" y="5862971"/>
            <a:ext cx="975971" cy="191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500" b="1">
                <a:latin typeface="Tahoma"/>
                <a:cs typeface="Tahoma"/>
              </a:rPr>
              <a:t>Values</a:t>
            </a:r>
            <a:r>
              <a:rPr dirty="0" sz="1500" spc="-100" b="1">
                <a:latin typeface="Tahoma"/>
                <a:cs typeface="Tahoma"/>
              </a:rPr>
              <a:t> </a:t>
            </a:r>
            <a:r>
              <a:rPr dirty="0" sz="1500" spc="-80" b="1">
                <a:latin typeface="Tahoma"/>
                <a:cs typeface="Tahoma"/>
              </a:rPr>
              <a:t>1.5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 rot="18900000">
            <a:off x="1331792" y="6338566"/>
            <a:ext cx="2309849" cy="191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500" spc="-30" b="1">
                <a:latin typeface="Tahoma"/>
                <a:cs typeface="Tahoma"/>
              </a:rPr>
              <a:t>Size/Nature</a:t>
            </a:r>
            <a:r>
              <a:rPr dirty="0" sz="1500" spc="-45" b="1">
                <a:latin typeface="Tahoma"/>
                <a:cs typeface="Tahoma"/>
              </a:rPr>
              <a:t> </a:t>
            </a:r>
            <a:r>
              <a:rPr dirty="0" sz="1500" b="1">
                <a:latin typeface="Tahoma"/>
                <a:cs typeface="Tahoma"/>
              </a:rPr>
              <a:t>of</a:t>
            </a:r>
            <a:r>
              <a:rPr dirty="0" sz="1500" spc="-45" b="1">
                <a:latin typeface="Tahoma"/>
                <a:cs typeface="Tahoma"/>
              </a:rPr>
              <a:t> </a:t>
            </a:r>
            <a:r>
              <a:rPr dirty="0" sz="1500" spc="-25" b="1">
                <a:latin typeface="Tahoma"/>
                <a:cs typeface="Tahoma"/>
              </a:rPr>
              <a:t>Space</a:t>
            </a:r>
            <a:r>
              <a:rPr dirty="0" sz="1500" spc="-45" b="1">
                <a:latin typeface="Tahoma"/>
                <a:cs typeface="Tahoma"/>
              </a:rPr>
              <a:t> </a:t>
            </a:r>
            <a:r>
              <a:rPr dirty="0" sz="1500" spc="-55" b="1">
                <a:latin typeface="Tahoma"/>
                <a:cs typeface="Tahoma"/>
              </a:rPr>
              <a:t>5.4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 rot="18900000">
            <a:off x="3989767" y="6056511"/>
            <a:ext cx="1516489" cy="191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500" spc="-10" b="1">
                <a:latin typeface="Tahoma"/>
                <a:cs typeface="Tahoma"/>
              </a:rPr>
              <a:t>Accessibility </a:t>
            </a:r>
            <a:r>
              <a:rPr dirty="0" sz="1500" spc="-65" b="1">
                <a:latin typeface="Tahoma"/>
                <a:cs typeface="Tahoma"/>
              </a:rPr>
              <a:t>6.5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 rot="18900000">
            <a:off x="6096987" y="6003256"/>
            <a:ext cx="1367334" cy="191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500" spc="-10" b="1">
                <a:latin typeface="Tahoma"/>
                <a:cs typeface="Tahoma"/>
              </a:rPr>
              <a:t>Programs</a:t>
            </a:r>
            <a:r>
              <a:rPr dirty="0" sz="1500" spc="-50" b="1">
                <a:latin typeface="Tahoma"/>
                <a:cs typeface="Tahoma"/>
              </a:rPr>
              <a:t> </a:t>
            </a:r>
            <a:r>
              <a:rPr dirty="0" sz="1500" spc="-80" b="1">
                <a:latin typeface="Tahoma"/>
                <a:cs typeface="Tahoma"/>
              </a:rPr>
              <a:t>10.1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 rot="18900000">
            <a:off x="8091494" y="5996982"/>
            <a:ext cx="1349732" cy="191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5"/>
              </a:lnSpc>
            </a:pPr>
            <a:r>
              <a:rPr dirty="0" sz="1500" b="1">
                <a:latin typeface="Tahoma"/>
                <a:cs typeface="Tahoma"/>
              </a:rPr>
              <a:t>Outdoors</a:t>
            </a:r>
            <a:r>
              <a:rPr dirty="0" sz="1500" spc="30" b="1">
                <a:latin typeface="Tahoma"/>
                <a:cs typeface="Tahoma"/>
              </a:rPr>
              <a:t> </a:t>
            </a:r>
            <a:r>
              <a:rPr dirty="0" sz="1500" spc="-75" b="1">
                <a:latin typeface="Tahoma"/>
                <a:cs typeface="Tahoma"/>
              </a:rPr>
              <a:t>11.7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974120" y="1836734"/>
            <a:ext cx="8420100" cy="9525"/>
          </a:xfrm>
          <a:custGeom>
            <a:avLst/>
            <a:gdLst/>
            <a:ahLst/>
            <a:cxnLst/>
            <a:rect l="l" t="t" r="r" b="b"/>
            <a:pathLst>
              <a:path w="8420100" h="9525">
                <a:moveTo>
                  <a:pt x="8420071" y="9518"/>
                </a:moveTo>
                <a:lnTo>
                  <a:pt x="0" y="9518"/>
                </a:lnTo>
                <a:lnTo>
                  <a:pt x="0" y="0"/>
                </a:lnTo>
                <a:lnTo>
                  <a:pt x="8420071" y="0"/>
                </a:lnTo>
                <a:lnTo>
                  <a:pt x="8420071" y="9518"/>
                </a:lnTo>
                <a:close/>
              </a:path>
            </a:pathLst>
          </a:custGeom>
          <a:solidFill>
            <a:srgbClr val="212121">
              <a:alpha val="2470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974105" y="2618862"/>
            <a:ext cx="8420100" cy="2781300"/>
            <a:chOff x="974105" y="2618862"/>
            <a:chExt cx="8420100" cy="2781300"/>
          </a:xfrm>
        </p:grpSpPr>
        <p:sp>
          <p:nvSpPr>
            <p:cNvPr id="9" name="object 9" descr=""/>
            <p:cNvSpPr/>
            <p:nvPr/>
          </p:nvSpPr>
          <p:spPr>
            <a:xfrm>
              <a:off x="974115" y="3021012"/>
              <a:ext cx="8420100" cy="1193800"/>
            </a:xfrm>
            <a:custGeom>
              <a:avLst/>
              <a:gdLst/>
              <a:ahLst/>
              <a:cxnLst/>
              <a:rect l="l" t="t" r="r" b="b"/>
              <a:pathLst>
                <a:path w="8420100" h="1193800">
                  <a:moveTo>
                    <a:pt x="8420074" y="1184287"/>
                  </a:moveTo>
                  <a:lnTo>
                    <a:pt x="0" y="1184287"/>
                  </a:lnTo>
                  <a:lnTo>
                    <a:pt x="0" y="1193800"/>
                  </a:lnTo>
                  <a:lnTo>
                    <a:pt x="8420074" y="1193800"/>
                  </a:lnTo>
                  <a:lnTo>
                    <a:pt x="8420074" y="1184287"/>
                  </a:lnTo>
                  <a:close/>
                </a:path>
                <a:path w="8420100" h="1193800">
                  <a:moveTo>
                    <a:pt x="8420074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8420074" y="9525"/>
                  </a:lnTo>
                  <a:lnTo>
                    <a:pt x="8420074" y="0"/>
                  </a:lnTo>
                  <a:close/>
                </a:path>
              </a:pathLst>
            </a:custGeom>
            <a:solidFill>
              <a:srgbClr val="212121">
                <a:alpha val="2470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74120" y="5389565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8420071" y="9518"/>
                  </a:moveTo>
                  <a:lnTo>
                    <a:pt x="0" y="9518"/>
                  </a:lnTo>
                  <a:lnTo>
                    <a:pt x="0" y="0"/>
                  </a:lnTo>
                  <a:lnTo>
                    <a:pt x="8420071" y="0"/>
                  </a:lnTo>
                  <a:lnTo>
                    <a:pt x="8420071" y="9518"/>
                  </a:lnTo>
                  <a:close/>
                </a:path>
              </a:pathLst>
            </a:custGeom>
            <a:solidFill>
              <a:srgbClr val="212121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74102" y="2618866"/>
              <a:ext cx="8420100" cy="2781300"/>
            </a:xfrm>
            <a:custGeom>
              <a:avLst/>
              <a:gdLst/>
              <a:ahLst/>
              <a:cxnLst/>
              <a:rect l="l" t="t" r="r" b="b"/>
              <a:pathLst>
                <a:path w="8420100" h="2781300">
                  <a:moveTo>
                    <a:pt x="505206" y="2461044"/>
                  </a:moveTo>
                  <a:lnTo>
                    <a:pt x="502031" y="2445283"/>
                  </a:lnTo>
                  <a:lnTo>
                    <a:pt x="493369" y="2432418"/>
                  </a:lnTo>
                  <a:lnTo>
                    <a:pt x="480517" y="2423744"/>
                  </a:lnTo>
                  <a:lnTo>
                    <a:pt x="464781" y="2420556"/>
                  </a:lnTo>
                  <a:lnTo>
                    <a:pt x="40411" y="2420556"/>
                  </a:lnTo>
                  <a:lnTo>
                    <a:pt x="24676" y="2423744"/>
                  </a:lnTo>
                  <a:lnTo>
                    <a:pt x="11836" y="2432418"/>
                  </a:lnTo>
                  <a:lnTo>
                    <a:pt x="3175" y="2445283"/>
                  </a:lnTo>
                  <a:lnTo>
                    <a:pt x="0" y="2461044"/>
                  </a:lnTo>
                  <a:lnTo>
                    <a:pt x="0" y="2781287"/>
                  </a:lnTo>
                  <a:lnTo>
                    <a:pt x="505206" y="2781287"/>
                  </a:lnTo>
                  <a:lnTo>
                    <a:pt x="505206" y="2461044"/>
                  </a:lnTo>
                  <a:close/>
                </a:path>
                <a:path w="8420100" h="2781300">
                  <a:moveTo>
                    <a:pt x="2483929" y="1535531"/>
                  </a:moveTo>
                  <a:lnTo>
                    <a:pt x="2480754" y="1519770"/>
                  </a:lnTo>
                  <a:lnTo>
                    <a:pt x="2472093" y="1506905"/>
                  </a:lnTo>
                  <a:lnTo>
                    <a:pt x="2459240" y="1498231"/>
                  </a:lnTo>
                  <a:lnTo>
                    <a:pt x="2443505" y="1495056"/>
                  </a:lnTo>
                  <a:lnTo>
                    <a:pt x="2019134" y="1495056"/>
                  </a:lnTo>
                  <a:lnTo>
                    <a:pt x="1985505" y="1513078"/>
                  </a:lnTo>
                  <a:lnTo>
                    <a:pt x="1978723" y="1535531"/>
                  </a:lnTo>
                  <a:lnTo>
                    <a:pt x="1978723" y="2781287"/>
                  </a:lnTo>
                  <a:lnTo>
                    <a:pt x="2483929" y="2781287"/>
                  </a:lnTo>
                  <a:lnTo>
                    <a:pt x="2483929" y="1535531"/>
                  </a:lnTo>
                  <a:close/>
                </a:path>
                <a:path w="8420100" h="2781300">
                  <a:moveTo>
                    <a:pt x="4462653" y="1274495"/>
                  </a:moveTo>
                  <a:lnTo>
                    <a:pt x="4459478" y="1258735"/>
                  </a:lnTo>
                  <a:lnTo>
                    <a:pt x="4450816" y="1245870"/>
                  </a:lnTo>
                  <a:lnTo>
                    <a:pt x="4437964" y="1237195"/>
                  </a:lnTo>
                  <a:lnTo>
                    <a:pt x="4422229" y="1234008"/>
                  </a:lnTo>
                  <a:lnTo>
                    <a:pt x="3997858" y="1234008"/>
                  </a:lnTo>
                  <a:lnTo>
                    <a:pt x="3982123" y="1237195"/>
                  </a:lnTo>
                  <a:lnTo>
                    <a:pt x="3969283" y="1245870"/>
                  </a:lnTo>
                  <a:lnTo>
                    <a:pt x="3960622" y="1258735"/>
                  </a:lnTo>
                  <a:lnTo>
                    <a:pt x="3957447" y="1274495"/>
                  </a:lnTo>
                  <a:lnTo>
                    <a:pt x="3957447" y="2781287"/>
                  </a:lnTo>
                  <a:lnTo>
                    <a:pt x="4462653" y="2781287"/>
                  </a:lnTo>
                  <a:lnTo>
                    <a:pt x="4462653" y="1274495"/>
                  </a:lnTo>
                  <a:close/>
                </a:path>
                <a:path w="8420100" h="2781300">
                  <a:moveTo>
                    <a:pt x="6441376" y="420179"/>
                  </a:moveTo>
                  <a:lnTo>
                    <a:pt x="6423380" y="386499"/>
                  </a:lnTo>
                  <a:lnTo>
                    <a:pt x="6400952" y="379691"/>
                  </a:lnTo>
                  <a:lnTo>
                    <a:pt x="5976582" y="379691"/>
                  </a:lnTo>
                  <a:lnTo>
                    <a:pt x="5942952" y="397713"/>
                  </a:lnTo>
                  <a:lnTo>
                    <a:pt x="5936170" y="420179"/>
                  </a:lnTo>
                  <a:lnTo>
                    <a:pt x="5936170" y="2781287"/>
                  </a:lnTo>
                  <a:lnTo>
                    <a:pt x="6441376" y="2781287"/>
                  </a:lnTo>
                  <a:lnTo>
                    <a:pt x="6441376" y="420179"/>
                  </a:lnTo>
                  <a:close/>
                </a:path>
                <a:path w="8420100" h="2781300">
                  <a:moveTo>
                    <a:pt x="8420100" y="40487"/>
                  </a:moveTo>
                  <a:lnTo>
                    <a:pt x="8402104" y="6807"/>
                  </a:lnTo>
                  <a:lnTo>
                    <a:pt x="8379676" y="0"/>
                  </a:lnTo>
                  <a:lnTo>
                    <a:pt x="7955305" y="0"/>
                  </a:lnTo>
                  <a:lnTo>
                    <a:pt x="7921676" y="18021"/>
                  </a:lnTo>
                  <a:lnTo>
                    <a:pt x="7914894" y="40487"/>
                  </a:lnTo>
                  <a:lnTo>
                    <a:pt x="7914894" y="2781287"/>
                  </a:lnTo>
                  <a:lnTo>
                    <a:pt x="8420100" y="2781287"/>
                  </a:lnTo>
                  <a:lnTo>
                    <a:pt x="8420100" y="40487"/>
                  </a:lnTo>
                  <a:close/>
                </a:path>
              </a:pathLst>
            </a:custGeom>
            <a:solidFill>
              <a:srgbClr val="FFFFF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97035" y="1713258"/>
            <a:ext cx="2444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75" b="1">
                <a:latin typeface="Tahoma"/>
                <a:cs typeface="Tahoma"/>
              </a:rPr>
              <a:t>15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7035" y="2898291"/>
            <a:ext cx="24447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75" b="1">
                <a:latin typeface="Tahoma"/>
                <a:cs typeface="Tahoma"/>
              </a:rPr>
              <a:t>10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06423" y="4083325"/>
            <a:ext cx="13525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95" b="1">
                <a:latin typeface="Tahoma"/>
                <a:cs typeface="Tahoma"/>
              </a:rPr>
              <a:t>5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06423" y="5268358"/>
            <a:ext cx="13525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00" spc="-95" b="1">
                <a:latin typeface="Tahoma"/>
                <a:cs typeface="Tahoma"/>
              </a:rPr>
              <a:t>0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681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dirty="0" spc="-265"/>
              <a:t>DECEMBER</a:t>
            </a:r>
            <a:r>
              <a:rPr dirty="0" spc="-150"/>
              <a:t> </a:t>
            </a:r>
            <a:r>
              <a:rPr dirty="0" spc="-250"/>
              <a:t>2021</a:t>
            </a:r>
            <a:r>
              <a:rPr dirty="0" spc="-145"/>
              <a:t> </a:t>
            </a:r>
            <a:r>
              <a:rPr dirty="0" spc="-335"/>
              <a:t>COMMUNITY</a:t>
            </a:r>
            <a:r>
              <a:rPr dirty="0" spc="-150"/>
              <a:t> </a:t>
            </a:r>
            <a:r>
              <a:rPr dirty="0" spc="-215"/>
              <a:t>SURVEY</a:t>
            </a:r>
            <a:r>
              <a:rPr dirty="0" spc="-145"/>
              <a:t> </a:t>
            </a:r>
            <a:r>
              <a:rPr dirty="0" spc="-229"/>
              <a:t>RESULTS</a:t>
            </a:r>
            <a:r>
              <a:rPr dirty="0" spc="-145"/>
              <a:t> </a:t>
            </a:r>
            <a:r>
              <a:rPr dirty="0" spc="-180"/>
              <a:t>-</a:t>
            </a:r>
            <a:r>
              <a:rPr dirty="0" spc="-150"/>
              <a:t> </a:t>
            </a:r>
            <a:r>
              <a:rPr dirty="0" spc="-425"/>
              <a:t>HIGH</a:t>
            </a:r>
            <a:r>
              <a:rPr dirty="0" spc="-145"/>
              <a:t> </a:t>
            </a:r>
            <a:r>
              <a:rPr dirty="0" spc="-320"/>
              <a:t>PRIORITIES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045" y="1354934"/>
            <a:ext cx="85725" cy="8572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045" y="2412209"/>
            <a:ext cx="85725" cy="857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045" y="3821908"/>
            <a:ext cx="85725" cy="8572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045" y="4879183"/>
            <a:ext cx="85725" cy="8572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045" y="5936458"/>
            <a:ext cx="85725" cy="8572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803595" y="1164421"/>
            <a:ext cx="8546465" cy="566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000" b="1">
                <a:latin typeface="Tahoma"/>
                <a:cs typeface="Tahoma"/>
              </a:rPr>
              <a:t>VALUES:</a:t>
            </a:r>
            <a:r>
              <a:rPr dirty="0" sz="2000" spc="90" b="1">
                <a:latin typeface="Tahoma"/>
                <a:cs typeface="Tahoma"/>
              </a:rPr>
              <a:t> </a:t>
            </a:r>
            <a:r>
              <a:rPr dirty="0" sz="2000" spc="45">
                <a:latin typeface="Lucida Sans Unicode"/>
                <a:cs typeface="Lucida Sans Unicode"/>
              </a:rPr>
              <a:t>PROVIDE </a:t>
            </a:r>
            <a:r>
              <a:rPr dirty="0" sz="2000">
                <a:latin typeface="Lucida Sans Unicode"/>
                <a:cs typeface="Lucida Sans Unicode"/>
              </a:rPr>
              <a:t>A</a:t>
            </a:r>
            <a:r>
              <a:rPr dirty="0" sz="2000" spc="4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FACILITY</a:t>
            </a:r>
            <a:r>
              <a:rPr dirty="0" sz="2000" spc="50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THAT</a:t>
            </a:r>
            <a:r>
              <a:rPr dirty="0" sz="2000" spc="4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REFLECTS</a:t>
            </a:r>
            <a:r>
              <a:rPr dirty="0" sz="2000" spc="45">
                <a:latin typeface="Lucida Sans Unicode"/>
                <a:cs typeface="Lucida Sans Unicode"/>
              </a:rPr>
              <a:t> </a:t>
            </a:r>
            <a:r>
              <a:rPr dirty="0" sz="2000" spc="105">
                <a:latin typeface="Lucida Sans Unicode"/>
                <a:cs typeface="Lucida Sans Unicode"/>
              </a:rPr>
              <a:t>UU</a:t>
            </a:r>
            <a:r>
              <a:rPr dirty="0" sz="2000" spc="4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VALUES,</a:t>
            </a:r>
            <a:r>
              <a:rPr dirty="0" sz="2000" spc="5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SUCH</a:t>
            </a:r>
            <a:r>
              <a:rPr dirty="0" sz="2000" spc="45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AS </a:t>
            </a:r>
            <a:r>
              <a:rPr dirty="0" sz="2000">
                <a:latin typeface="Lucida Sans Unicode"/>
                <a:cs typeface="Lucida Sans Unicode"/>
              </a:rPr>
              <a:t>A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 spc="45">
                <a:latin typeface="Lucida Sans Unicode"/>
                <a:cs typeface="Lucida Sans Unicode"/>
              </a:rPr>
              <a:t>‘WELCOMING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ENVIRONMENT’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AND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‘GREEN</a:t>
            </a:r>
            <a:r>
              <a:rPr dirty="0" sz="2000" spc="9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SANCTUARY’.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Lucida Sans Unicode"/>
              <a:cs typeface="Lucida Sans Unicode"/>
            </a:endParaRPr>
          </a:p>
          <a:p>
            <a:pPr marL="12700" marR="142875">
              <a:lnSpc>
                <a:spcPct val="115599"/>
              </a:lnSpc>
            </a:pPr>
            <a:r>
              <a:rPr dirty="0" sz="2000" spc="-75" b="1">
                <a:latin typeface="Tahoma"/>
                <a:cs typeface="Tahoma"/>
              </a:rPr>
              <a:t>SIZE</a:t>
            </a:r>
            <a:r>
              <a:rPr dirty="0" sz="2000" spc="25" b="1">
                <a:latin typeface="Tahoma"/>
                <a:cs typeface="Tahoma"/>
              </a:rPr>
              <a:t> </a:t>
            </a:r>
            <a:r>
              <a:rPr dirty="0" sz="2000" spc="60" b="1">
                <a:latin typeface="Tahoma"/>
                <a:cs typeface="Tahoma"/>
              </a:rPr>
              <a:t>AND</a:t>
            </a:r>
            <a:r>
              <a:rPr dirty="0" sz="2000" spc="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NATURE</a:t>
            </a:r>
            <a:r>
              <a:rPr dirty="0" sz="2000" spc="3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OF</a:t>
            </a:r>
            <a:r>
              <a:rPr dirty="0" sz="2000" spc="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THE</a:t>
            </a:r>
            <a:r>
              <a:rPr dirty="0" sz="2000" spc="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SPACE:</a:t>
            </a:r>
            <a:r>
              <a:rPr dirty="0" sz="2000" spc="30" b="1">
                <a:latin typeface="Tahoma"/>
                <a:cs typeface="Tahoma"/>
              </a:rPr>
              <a:t> </a:t>
            </a:r>
            <a:r>
              <a:rPr dirty="0" sz="2000" spc="45">
                <a:latin typeface="Lucida Sans Unicode"/>
                <a:cs typeface="Lucida Sans Unicode"/>
              </a:rPr>
              <a:t>PROVIDE</a:t>
            </a:r>
            <a:r>
              <a:rPr dirty="0" sz="2000" spc="-2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</a:t>
            </a:r>
            <a:r>
              <a:rPr dirty="0" sz="2000" spc="-1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FACILITY</a:t>
            </a:r>
            <a:r>
              <a:rPr dirty="0" sz="2000" spc="-20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THAT</a:t>
            </a:r>
            <a:r>
              <a:rPr dirty="0" sz="2000" spc="-20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CAN </a:t>
            </a:r>
            <a:r>
              <a:rPr dirty="0" sz="2000">
                <a:latin typeface="Lucida Sans Unicode"/>
                <a:cs typeface="Lucida Sans Unicode"/>
              </a:rPr>
              <a:t>BETTER</a:t>
            </a:r>
            <a:r>
              <a:rPr dirty="0" sz="2000" spc="19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ACCOMMODATE</a:t>
            </a:r>
            <a:r>
              <a:rPr dirty="0" sz="2000" spc="19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CURRENT</a:t>
            </a:r>
            <a:r>
              <a:rPr dirty="0" sz="2000" spc="20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AND</a:t>
            </a:r>
            <a:r>
              <a:rPr dirty="0" sz="2000" spc="19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ENLARGED </a:t>
            </a:r>
            <a:r>
              <a:rPr dirty="0" sz="2000">
                <a:latin typeface="Lucida Sans Unicode"/>
                <a:cs typeface="Lucida Sans Unicode"/>
              </a:rPr>
              <a:t>CONGREGATION</a:t>
            </a:r>
            <a:r>
              <a:rPr dirty="0" sz="2000" spc="26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AND</a:t>
            </a:r>
            <a:r>
              <a:rPr dirty="0" sz="2000" spc="265">
                <a:latin typeface="Lucida Sans Unicode"/>
                <a:cs typeface="Lucida Sans Unicode"/>
              </a:rPr>
              <a:t> </a:t>
            </a:r>
            <a:r>
              <a:rPr dirty="0" sz="2000" spc="40">
                <a:latin typeface="Lucida Sans Unicode"/>
                <a:cs typeface="Lucida Sans Unicode"/>
              </a:rPr>
              <a:t>PROGRAMS.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Lucida Sans Unicode"/>
              <a:cs typeface="Lucida Sans Unicode"/>
            </a:endParaRPr>
          </a:p>
          <a:p>
            <a:pPr marL="12700" marR="240665">
              <a:lnSpc>
                <a:spcPct val="115599"/>
              </a:lnSpc>
            </a:pPr>
            <a:r>
              <a:rPr dirty="0" sz="2000" spc="-60" b="1">
                <a:latin typeface="Tahoma"/>
                <a:cs typeface="Tahoma"/>
              </a:rPr>
              <a:t>ACCESSIBILITY:</a:t>
            </a:r>
            <a:r>
              <a:rPr dirty="0" sz="2000" spc="90" b="1">
                <a:latin typeface="Tahoma"/>
                <a:cs typeface="Tahoma"/>
              </a:rPr>
              <a:t> </a:t>
            </a:r>
            <a:r>
              <a:rPr dirty="0" sz="2000" spc="45">
                <a:latin typeface="Lucida Sans Unicode"/>
                <a:cs typeface="Lucida Sans Unicode"/>
              </a:rPr>
              <a:t>PROVIDE </a:t>
            </a:r>
            <a:r>
              <a:rPr dirty="0" sz="2000">
                <a:latin typeface="Lucida Sans Unicode"/>
                <a:cs typeface="Lucida Sans Unicode"/>
              </a:rPr>
              <a:t>A</a:t>
            </a:r>
            <a:r>
              <a:rPr dirty="0" sz="2000" spc="5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FACILITY</a:t>
            </a:r>
            <a:r>
              <a:rPr dirty="0" sz="2000" spc="4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WITH</a:t>
            </a:r>
            <a:r>
              <a:rPr dirty="0" sz="2000" spc="5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BETTER</a:t>
            </a:r>
            <a:r>
              <a:rPr dirty="0" sz="2000" spc="4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ACCESSIBILITY </a:t>
            </a:r>
            <a:r>
              <a:rPr dirty="0" sz="2000" spc="50">
                <a:latin typeface="Lucida Sans Unicode"/>
                <a:cs typeface="Lucida Sans Unicode"/>
              </a:rPr>
              <a:t>(INSIDE </a:t>
            </a:r>
            <a:r>
              <a:rPr dirty="0" sz="2000">
                <a:latin typeface="Lucida Sans Unicode"/>
                <a:cs typeface="Lucida Sans Unicode"/>
              </a:rPr>
              <a:t>AND</a:t>
            </a:r>
            <a:r>
              <a:rPr dirty="0" sz="2000" spc="5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OUTSIDE).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Lucida Sans Unicode"/>
              <a:cs typeface="Lucida Sans Unicode"/>
            </a:endParaRPr>
          </a:p>
          <a:p>
            <a:pPr marL="12700" marR="274320">
              <a:lnSpc>
                <a:spcPct val="115599"/>
              </a:lnSpc>
              <a:spcBef>
                <a:spcPts val="5"/>
              </a:spcBef>
            </a:pPr>
            <a:r>
              <a:rPr dirty="0" sz="2000" b="1">
                <a:latin typeface="Tahoma"/>
                <a:cs typeface="Tahoma"/>
              </a:rPr>
              <a:t>PROGRAMS:</a:t>
            </a:r>
            <a:r>
              <a:rPr dirty="0" sz="2000" spc="135" b="1">
                <a:latin typeface="Tahoma"/>
                <a:cs typeface="Tahoma"/>
              </a:rPr>
              <a:t> </a:t>
            </a:r>
            <a:r>
              <a:rPr dirty="0" sz="2000" spc="45">
                <a:latin typeface="Lucida Sans Unicode"/>
                <a:cs typeface="Lucida Sans Unicode"/>
              </a:rPr>
              <a:t>PROVIDE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FACILITY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WITH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ENHANCED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RE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 spc="45">
                <a:latin typeface="Lucida Sans Unicode"/>
                <a:cs typeface="Lucida Sans Unicode"/>
              </a:rPr>
              <a:t>PROGRAM </a:t>
            </a:r>
            <a:r>
              <a:rPr dirty="0" sz="2000">
                <a:latin typeface="Lucida Sans Unicode"/>
                <a:cs typeface="Lucida Sans Unicode"/>
              </a:rPr>
              <a:t>SPACES</a:t>
            </a:r>
            <a:r>
              <a:rPr dirty="0" sz="2000" spc="19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AND</a:t>
            </a:r>
            <a:r>
              <a:rPr dirty="0" sz="2000" spc="19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ACCOMMODATION</a:t>
            </a:r>
            <a:r>
              <a:rPr dirty="0" sz="2000" spc="20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FOR</a:t>
            </a:r>
            <a:r>
              <a:rPr dirty="0" sz="2000" spc="19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FAMILY</a:t>
            </a:r>
            <a:r>
              <a:rPr dirty="0" sz="2000" spc="195">
                <a:latin typeface="Lucida Sans Unicode"/>
                <a:cs typeface="Lucida Sans Unicode"/>
              </a:rPr>
              <a:t> </a:t>
            </a:r>
            <a:r>
              <a:rPr dirty="0" sz="2000" spc="40">
                <a:latin typeface="Lucida Sans Unicode"/>
                <a:cs typeface="Lucida Sans Unicode"/>
              </a:rPr>
              <a:t>PROGRAMS.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Lucida Sans Unicode"/>
              <a:cs typeface="Lucida Sans Unicode"/>
            </a:endParaRPr>
          </a:p>
          <a:p>
            <a:pPr marL="12700" marR="142240">
              <a:lnSpc>
                <a:spcPct val="115599"/>
              </a:lnSpc>
              <a:spcBef>
                <a:spcPts val="5"/>
              </a:spcBef>
            </a:pPr>
            <a:r>
              <a:rPr dirty="0" sz="2000" b="1">
                <a:latin typeface="Tahoma"/>
                <a:cs typeface="Tahoma"/>
              </a:rPr>
              <a:t>OUTDOORS:</a:t>
            </a:r>
            <a:r>
              <a:rPr dirty="0" sz="2000" spc="125" b="1">
                <a:latin typeface="Tahoma"/>
                <a:cs typeface="Tahoma"/>
              </a:rPr>
              <a:t> </a:t>
            </a:r>
            <a:r>
              <a:rPr dirty="0" sz="2000" spc="45">
                <a:latin typeface="Lucida Sans Unicode"/>
                <a:cs typeface="Lucida Sans Unicode"/>
              </a:rPr>
              <a:t>PROVIDE</a:t>
            </a:r>
            <a:r>
              <a:rPr dirty="0" sz="2000" spc="8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</a:t>
            </a:r>
            <a:r>
              <a:rPr dirty="0" sz="2000" spc="8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FACILITY</a:t>
            </a:r>
            <a:r>
              <a:rPr dirty="0" sz="2000" spc="8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WITH</a:t>
            </a:r>
            <a:r>
              <a:rPr dirty="0" sz="2000" spc="8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LARGER</a:t>
            </a:r>
            <a:r>
              <a:rPr dirty="0" sz="2000" spc="8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AND</a:t>
            </a:r>
            <a:r>
              <a:rPr dirty="0" sz="2000" spc="8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ENHANCED </a:t>
            </a:r>
            <a:r>
              <a:rPr dirty="0" sz="2000">
                <a:latin typeface="Lucida Sans Unicode"/>
                <a:cs typeface="Lucida Sans Unicode"/>
              </a:rPr>
              <a:t>OUTDOOR</a:t>
            </a:r>
            <a:r>
              <a:rPr dirty="0" sz="2000" spc="160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SPACES</a:t>
            </a:r>
            <a:r>
              <a:rPr dirty="0" sz="2000" spc="16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FOR</a:t>
            </a:r>
            <a:r>
              <a:rPr dirty="0" sz="2000" spc="16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GATHERING</a:t>
            </a:r>
            <a:r>
              <a:rPr dirty="0" sz="2000" spc="165">
                <a:latin typeface="Lucida Sans Unicode"/>
                <a:cs typeface="Lucida Sans Unicode"/>
              </a:rPr>
              <a:t> </a:t>
            </a:r>
            <a:r>
              <a:rPr dirty="0" sz="2000" spc="55">
                <a:latin typeface="Lucida Sans Unicode"/>
                <a:cs typeface="Lucida Sans Unicode"/>
              </a:rPr>
              <a:t>&amp;</a:t>
            </a:r>
            <a:r>
              <a:rPr dirty="0" sz="2000" spc="16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ACTIVITIES;</a:t>
            </a:r>
            <a:r>
              <a:rPr dirty="0" sz="2000" spc="165">
                <a:latin typeface="Lucida Sans Unicode"/>
                <a:cs typeface="Lucida Sans Unicode"/>
              </a:rPr>
              <a:t> </a:t>
            </a:r>
            <a:r>
              <a:rPr dirty="0" sz="2000" spc="65">
                <a:latin typeface="Lucida Sans Unicode"/>
                <a:cs typeface="Lucida Sans Unicode"/>
              </a:rPr>
              <a:t>MORE</a:t>
            </a:r>
            <a:r>
              <a:rPr dirty="0" sz="2000" spc="165">
                <a:latin typeface="Lucida Sans Unicode"/>
                <a:cs typeface="Lucida Sans Unicode"/>
              </a:rPr>
              <a:t> </a:t>
            </a:r>
            <a:r>
              <a:rPr dirty="0" sz="2000" spc="50">
                <a:latin typeface="Lucida Sans Unicode"/>
                <a:cs typeface="Lucida Sans Unicode"/>
              </a:rPr>
              <a:t>FEASIBLE </a:t>
            </a:r>
            <a:r>
              <a:rPr dirty="0" sz="2000">
                <a:latin typeface="Lucida Sans Unicode"/>
                <a:cs typeface="Lucida Sans Unicode"/>
              </a:rPr>
              <a:t>BY</a:t>
            </a:r>
            <a:r>
              <a:rPr dirty="0" sz="2000" spc="120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RELOCATION.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703830">
              <a:lnSpc>
                <a:spcPct val="100000"/>
              </a:lnSpc>
              <a:spcBef>
                <a:spcPts val="100"/>
              </a:spcBef>
            </a:pPr>
            <a:r>
              <a:rPr dirty="0" spc="-425"/>
              <a:t>HIGH</a:t>
            </a:r>
            <a:r>
              <a:rPr dirty="0" spc="-145"/>
              <a:t> </a:t>
            </a:r>
            <a:r>
              <a:rPr dirty="0" spc="-310"/>
              <a:t>PRIORITY</a:t>
            </a:r>
            <a:r>
              <a:rPr dirty="0" spc="-145"/>
              <a:t> </a:t>
            </a:r>
            <a:r>
              <a:rPr dirty="0" spc="-320"/>
              <a:t>TOPICS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/>
              <a:t>A</a:t>
            </a:r>
            <a:r>
              <a:rPr dirty="0" spc="35"/>
              <a:t> </a:t>
            </a:r>
            <a:r>
              <a:rPr dirty="0"/>
              <a:t>VERY</a:t>
            </a:r>
            <a:r>
              <a:rPr dirty="0" spc="40"/>
              <a:t> </a:t>
            </a:r>
            <a:r>
              <a:rPr dirty="0"/>
              <a:t>STRONG</a:t>
            </a:r>
            <a:r>
              <a:rPr dirty="0" spc="40"/>
              <a:t> </a:t>
            </a:r>
            <a:r>
              <a:rPr dirty="0"/>
              <a:t>PREFERENCE</a:t>
            </a:r>
            <a:r>
              <a:rPr dirty="0" spc="35"/>
              <a:t> </a:t>
            </a:r>
            <a:r>
              <a:rPr dirty="0"/>
              <a:t>FOR</a:t>
            </a:r>
            <a:r>
              <a:rPr dirty="0" spc="40"/>
              <a:t> </a:t>
            </a:r>
            <a:r>
              <a:rPr dirty="0" spc="-50"/>
              <a:t>-</a:t>
            </a:r>
          </a:p>
          <a:p>
            <a:pPr marL="212090" indent="-200025">
              <a:lnSpc>
                <a:spcPct val="100000"/>
              </a:lnSpc>
              <a:spcBef>
                <a:spcPts val="434"/>
              </a:spcBef>
              <a:buChar char="•"/>
              <a:tabLst>
                <a:tab pos="212725" algn="l"/>
              </a:tabLst>
            </a:pPr>
            <a:r>
              <a:rPr dirty="0" b="0">
                <a:latin typeface="Lucida Sans Unicode"/>
                <a:cs typeface="Lucida Sans Unicode"/>
              </a:rPr>
              <a:t>A</a:t>
            </a:r>
            <a:r>
              <a:rPr dirty="0" spc="-20" b="0">
                <a:latin typeface="Lucida Sans Unicode"/>
                <a:cs typeface="Lucida Sans Unicode"/>
              </a:rPr>
              <a:t> </a:t>
            </a:r>
            <a:r>
              <a:rPr dirty="0" spc="85" b="0">
                <a:latin typeface="Lucida Sans Unicode"/>
                <a:cs typeface="Lucida Sans Unicode"/>
              </a:rPr>
              <a:t>WELCOMING</a:t>
            </a:r>
            <a:r>
              <a:rPr dirty="0" spc="-20" b="0">
                <a:latin typeface="Lucida Sans Unicode"/>
                <a:cs typeface="Lucida Sans Unicode"/>
              </a:rPr>
              <a:t> </a:t>
            </a:r>
            <a:r>
              <a:rPr dirty="0" spc="-10" b="0">
                <a:latin typeface="Lucida Sans Unicode"/>
                <a:cs typeface="Lucida Sans Unicode"/>
              </a:rPr>
              <a:t>FACILITY</a:t>
            </a:r>
          </a:p>
          <a:p>
            <a:pPr marL="212090" indent="-200025">
              <a:lnSpc>
                <a:spcPct val="100000"/>
              </a:lnSpc>
              <a:spcBef>
                <a:spcPts val="434"/>
              </a:spcBef>
              <a:buChar char="•"/>
              <a:tabLst>
                <a:tab pos="212725" algn="l"/>
              </a:tabLst>
            </a:pPr>
            <a:r>
              <a:rPr dirty="0" b="0">
                <a:latin typeface="Lucida Sans Unicode"/>
                <a:cs typeface="Lucida Sans Unicode"/>
              </a:rPr>
              <a:t>A</a:t>
            </a:r>
            <a:r>
              <a:rPr dirty="0" spc="85" b="0">
                <a:latin typeface="Lucida Sans Unicode"/>
                <a:cs typeface="Lucida Sans Unicode"/>
              </a:rPr>
              <a:t> </a:t>
            </a:r>
            <a:r>
              <a:rPr dirty="0" spc="45" b="0">
                <a:latin typeface="Lucida Sans Unicode"/>
                <a:cs typeface="Lucida Sans Unicode"/>
              </a:rPr>
              <a:t>GREEN/SUSTAINABLE</a:t>
            </a:r>
            <a:r>
              <a:rPr dirty="0" spc="85" b="0">
                <a:latin typeface="Lucida Sans Unicode"/>
                <a:cs typeface="Lucida Sans Unicode"/>
              </a:rPr>
              <a:t> </a:t>
            </a:r>
            <a:r>
              <a:rPr dirty="0" b="0">
                <a:latin typeface="Lucida Sans Unicode"/>
                <a:cs typeface="Lucida Sans Unicode"/>
              </a:rPr>
              <a:t>FACILITY</a:t>
            </a:r>
            <a:r>
              <a:rPr dirty="0" spc="90" b="0">
                <a:latin typeface="Lucida Sans Unicode"/>
                <a:cs typeface="Lucida Sans Unicode"/>
              </a:rPr>
              <a:t> </a:t>
            </a:r>
            <a:r>
              <a:rPr dirty="0" b="0">
                <a:latin typeface="Lucida Sans Unicode"/>
                <a:cs typeface="Lucida Sans Unicode"/>
              </a:rPr>
              <a:t>REFLECTING</a:t>
            </a:r>
            <a:r>
              <a:rPr dirty="0" spc="85" b="0">
                <a:latin typeface="Lucida Sans Unicode"/>
                <a:cs typeface="Lucida Sans Unicode"/>
              </a:rPr>
              <a:t> </a:t>
            </a:r>
            <a:r>
              <a:rPr dirty="0" spc="114" b="0">
                <a:latin typeface="Lucida Sans Unicode"/>
                <a:cs typeface="Lucida Sans Unicode"/>
              </a:rPr>
              <a:t>UU</a:t>
            </a:r>
            <a:r>
              <a:rPr dirty="0" spc="90" b="0">
                <a:latin typeface="Lucida Sans Unicode"/>
                <a:cs typeface="Lucida Sans Unicode"/>
              </a:rPr>
              <a:t> </a:t>
            </a:r>
            <a:r>
              <a:rPr dirty="0" spc="-10" b="0">
                <a:latin typeface="Lucida Sans Unicode"/>
                <a:cs typeface="Lucida Sans Unicode"/>
              </a:rPr>
              <a:t>VALUES.</a:t>
            </a:r>
          </a:p>
          <a:p>
            <a:pPr>
              <a:lnSpc>
                <a:spcPct val="100000"/>
              </a:lnSpc>
              <a:spcBef>
                <a:spcPts val="50"/>
              </a:spcBef>
              <a:buFont typeface="Lucida Sans Unicode"/>
              <a:buChar char="•"/>
            </a:pPr>
            <a:endParaRPr sz="2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/>
              <a:t>A</a:t>
            </a:r>
            <a:r>
              <a:rPr dirty="0" spc="70"/>
              <a:t> </a:t>
            </a:r>
            <a:r>
              <a:rPr dirty="0"/>
              <a:t>STRONG</a:t>
            </a:r>
            <a:r>
              <a:rPr dirty="0" spc="70"/>
              <a:t> </a:t>
            </a:r>
            <a:r>
              <a:rPr dirty="0"/>
              <a:t>PREFERENCE</a:t>
            </a:r>
            <a:r>
              <a:rPr dirty="0" spc="70"/>
              <a:t> </a:t>
            </a:r>
            <a:r>
              <a:rPr dirty="0"/>
              <a:t>FOR</a:t>
            </a:r>
            <a:r>
              <a:rPr dirty="0" spc="70"/>
              <a:t> </a:t>
            </a:r>
            <a:r>
              <a:rPr dirty="0" spc="-360"/>
              <a:t>–</a:t>
            </a:r>
          </a:p>
          <a:p>
            <a:pPr marL="212090" indent="-200025">
              <a:lnSpc>
                <a:spcPct val="100000"/>
              </a:lnSpc>
              <a:spcBef>
                <a:spcPts val="434"/>
              </a:spcBef>
              <a:buChar char="•"/>
              <a:tabLst>
                <a:tab pos="212725" algn="l"/>
              </a:tabLst>
            </a:pPr>
            <a:r>
              <a:rPr dirty="0" b="0">
                <a:latin typeface="Lucida Sans Unicode"/>
                <a:cs typeface="Lucida Sans Unicode"/>
              </a:rPr>
              <a:t>A</a:t>
            </a:r>
            <a:r>
              <a:rPr dirty="0" spc="55" b="0">
                <a:latin typeface="Lucida Sans Unicode"/>
                <a:cs typeface="Lucida Sans Unicode"/>
              </a:rPr>
              <a:t> </a:t>
            </a:r>
            <a:r>
              <a:rPr dirty="0" b="0">
                <a:latin typeface="Lucida Sans Unicode"/>
                <a:cs typeface="Lucida Sans Unicode"/>
              </a:rPr>
              <a:t>LARGE</a:t>
            </a:r>
            <a:r>
              <a:rPr dirty="0" spc="55" b="0">
                <a:latin typeface="Lucida Sans Unicode"/>
                <a:cs typeface="Lucida Sans Unicode"/>
              </a:rPr>
              <a:t> </a:t>
            </a:r>
            <a:r>
              <a:rPr dirty="0" spc="65" b="0">
                <a:latin typeface="Lucida Sans Unicode"/>
                <a:cs typeface="Lucida Sans Unicode"/>
              </a:rPr>
              <a:t>MEETING</a:t>
            </a:r>
            <a:r>
              <a:rPr dirty="0" spc="55" b="0">
                <a:latin typeface="Lucida Sans Unicode"/>
                <a:cs typeface="Lucida Sans Unicode"/>
              </a:rPr>
              <a:t> </a:t>
            </a:r>
            <a:r>
              <a:rPr dirty="0" spc="-10" b="0">
                <a:latin typeface="Lucida Sans Unicode"/>
                <a:cs typeface="Lucida Sans Unicode"/>
              </a:rPr>
              <a:t>SPACE</a:t>
            </a:r>
          </a:p>
          <a:p>
            <a:pPr marL="212090" indent="-200025">
              <a:lnSpc>
                <a:spcPct val="100000"/>
              </a:lnSpc>
              <a:spcBef>
                <a:spcPts val="434"/>
              </a:spcBef>
              <a:buChar char="•"/>
              <a:tabLst>
                <a:tab pos="212725" algn="l"/>
              </a:tabLst>
            </a:pPr>
            <a:r>
              <a:rPr dirty="0" b="0">
                <a:latin typeface="Lucida Sans Unicode"/>
                <a:cs typeface="Lucida Sans Unicode"/>
              </a:rPr>
              <a:t>AN</a:t>
            </a:r>
            <a:r>
              <a:rPr dirty="0" spc="45" b="0">
                <a:latin typeface="Lucida Sans Unicode"/>
                <a:cs typeface="Lucida Sans Unicode"/>
              </a:rPr>
              <a:t> </a:t>
            </a:r>
            <a:r>
              <a:rPr dirty="0" spc="50" b="0">
                <a:latin typeface="Lucida Sans Unicode"/>
                <a:cs typeface="Lucida Sans Unicode"/>
              </a:rPr>
              <a:t>ACCESSIBLE </a:t>
            </a:r>
            <a:r>
              <a:rPr dirty="0" spc="-10" b="0">
                <a:latin typeface="Lucida Sans Unicode"/>
                <a:cs typeface="Lucida Sans Unicode"/>
              </a:rPr>
              <a:t>FACILITY</a:t>
            </a:r>
          </a:p>
          <a:p>
            <a:pPr marL="212090" indent="-200025">
              <a:lnSpc>
                <a:spcPct val="100000"/>
              </a:lnSpc>
              <a:spcBef>
                <a:spcPts val="434"/>
              </a:spcBef>
              <a:buChar char="•"/>
              <a:tabLst>
                <a:tab pos="212725" algn="l"/>
              </a:tabLst>
            </a:pPr>
            <a:r>
              <a:rPr dirty="0" spc="50" b="0">
                <a:latin typeface="Lucida Sans Unicode"/>
                <a:cs typeface="Lucida Sans Unicode"/>
              </a:rPr>
              <a:t>EXPANDED</a:t>
            </a:r>
            <a:r>
              <a:rPr dirty="0" spc="175" b="0">
                <a:latin typeface="Lucida Sans Unicode"/>
                <a:cs typeface="Lucida Sans Unicode"/>
              </a:rPr>
              <a:t> </a:t>
            </a:r>
            <a:r>
              <a:rPr dirty="0" b="0">
                <a:latin typeface="Lucida Sans Unicode"/>
                <a:cs typeface="Lucida Sans Unicode"/>
              </a:rPr>
              <a:t>SPACE</a:t>
            </a:r>
            <a:r>
              <a:rPr dirty="0" spc="175" b="0">
                <a:latin typeface="Lucida Sans Unicode"/>
                <a:cs typeface="Lucida Sans Unicode"/>
              </a:rPr>
              <a:t> </a:t>
            </a:r>
            <a:r>
              <a:rPr dirty="0" b="0">
                <a:latin typeface="Lucida Sans Unicode"/>
                <a:cs typeface="Lucida Sans Unicode"/>
              </a:rPr>
              <a:t>FOR</a:t>
            </a:r>
            <a:r>
              <a:rPr dirty="0" spc="170" b="0">
                <a:latin typeface="Lucida Sans Unicode"/>
                <a:cs typeface="Lucida Sans Unicode"/>
              </a:rPr>
              <a:t> </a:t>
            </a:r>
            <a:r>
              <a:rPr dirty="0" spc="70" b="0">
                <a:latin typeface="Lucida Sans Unicode"/>
                <a:cs typeface="Lucida Sans Unicode"/>
              </a:rPr>
              <a:t>RELIGIOUS</a:t>
            </a:r>
            <a:r>
              <a:rPr dirty="0" spc="175" b="0">
                <a:latin typeface="Lucida Sans Unicode"/>
                <a:cs typeface="Lucida Sans Unicode"/>
              </a:rPr>
              <a:t> </a:t>
            </a:r>
            <a:r>
              <a:rPr dirty="0" b="0">
                <a:latin typeface="Lucida Sans Unicode"/>
                <a:cs typeface="Lucida Sans Unicode"/>
              </a:rPr>
              <a:t>EDUCATION</a:t>
            </a:r>
            <a:r>
              <a:rPr dirty="0" spc="175" b="0">
                <a:latin typeface="Lucida Sans Unicode"/>
                <a:cs typeface="Lucida Sans Unicode"/>
              </a:rPr>
              <a:t> </a:t>
            </a:r>
            <a:r>
              <a:rPr dirty="0" spc="60" b="0">
                <a:latin typeface="Lucida Sans Unicode"/>
                <a:cs typeface="Lucida Sans Unicode"/>
              </a:rPr>
              <a:t>PROGRAMS</a:t>
            </a:r>
          </a:p>
          <a:p>
            <a:pPr marL="212090" indent="-200025">
              <a:lnSpc>
                <a:spcPct val="100000"/>
              </a:lnSpc>
              <a:spcBef>
                <a:spcPts val="434"/>
              </a:spcBef>
              <a:buChar char="•"/>
              <a:tabLst>
                <a:tab pos="212725" algn="l"/>
              </a:tabLst>
            </a:pPr>
            <a:r>
              <a:rPr dirty="0" b="0">
                <a:latin typeface="Lucida Sans Unicode"/>
                <a:cs typeface="Lucida Sans Unicode"/>
              </a:rPr>
              <a:t>LARGER,</a:t>
            </a:r>
            <a:r>
              <a:rPr dirty="0" spc="200" b="0">
                <a:latin typeface="Lucida Sans Unicode"/>
                <a:cs typeface="Lucida Sans Unicode"/>
              </a:rPr>
              <a:t> </a:t>
            </a:r>
            <a:r>
              <a:rPr dirty="0" spc="45" b="0">
                <a:latin typeface="Lucida Sans Unicode"/>
                <a:cs typeface="Lucida Sans Unicode"/>
              </a:rPr>
              <a:t>ENHANCED</a:t>
            </a:r>
            <a:r>
              <a:rPr dirty="0" spc="200" b="0">
                <a:latin typeface="Lucida Sans Unicode"/>
                <a:cs typeface="Lucida Sans Unicode"/>
              </a:rPr>
              <a:t> </a:t>
            </a:r>
            <a:r>
              <a:rPr dirty="0" b="0">
                <a:latin typeface="Lucida Sans Unicode"/>
                <a:cs typeface="Lucida Sans Unicode"/>
              </a:rPr>
              <a:t>OUTDOOR</a:t>
            </a:r>
            <a:r>
              <a:rPr dirty="0" spc="204" b="0">
                <a:latin typeface="Lucida Sans Unicode"/>
                <a:cs typeface="Lucida Sans Unicode"/>
              </a:rPr>
              <a:t> </a:t>
            </a:r>
            <a:r>
              <a:rPr dirty="0" spc="-10" b="0">
                <a:latin typeface="Lucida Sans Unicode"/>
                <a:cs typeface="Lucida Sans Unicode"/>
              </a:rPr>
              <a:t>SPACE.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36065">
              <a:lnSpc>
                <a:spcPct val="100000"/>
              </a:lnSpc>
              <a:spcBef>
                <a:spcPts val="100"/>
              </a:spcBef>
            </a:pPr>
            <a:r>
              <a:rPr dirty="0" spc="-220"/>
              <a:t>PREFERENCES</a:t>
            </a:r>
            <a:r>
              <a:rPr dirty="0" spc="-140"/>
              <a:t> </a:t>
            </a:r>
            <a:r>
              <a:rPr dirty="0" spc="-470"/>
              <a:t>ON</a:t>
            </a:r>
            <a:r>
              <a:rPr dirty="0" spc="-135"/>
              <a:t> </a:t>
            </a:r>
            <a:r>
              <a:rPr dirty="0" spc="-425"/>
              <a:t>HIGH</a:t>
            </a:r>
            <a:r>
              <a:rPr dirty="0" spc="-135"/>
              <a:t> </a:t>
            </a:r>
            <a:r>
              <a:rPr dirty="0" spc="-310"/>
              <a:t>PRIORITY</a:t>
            </a:r>
            <a:r>
              <a:rPr dirty="0" spc="-140"/>
              <a:t> </a:t>
            </a:r>
            <a:r>
              <a:rPr dirty="0" spc="-320"/>
              <a:t>TOPICS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Janet Cohen</dc:creator>
  <cp:keywords>DAFM_HFZjYc,BAETt-l_xTw</cp:keywords>
  <dc:title>Bright Red Automobile Presentation</dc:title>
  <dcterms:created xsi:type="dcterms:W3CDTF">2022-09-23T22:09:25Z</dcterms:created>
  <dcterms:modified xsi:type="dcterms:W3CDTF">2022-09-23T22:09:25Z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2022-09-23T00:00:00Z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2022-09-23T00:00:00Z</vt:filetime>
  </property>
</Properties>
</file>