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9753600" cy="7315200"/>
  <p:notesSz cx="9753600" cy="73152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31520" y="2267712"/>
            <a:ext cx="8290560" cy="1536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63040" y="4096512"/>
            <a:ext cx="682752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00"/>
              <a:t>SEPTEMBER</a:t>
            </a:r>
            <a:r>
              <a:rPr dirty="0" spc="60"/>
              <a:t> </a:t>
            </a:r>
            <a:r>
              <a:rPr dirty="0" spc="70"/>
              <a:t>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50"/>
              <a:t>UUCM</a:t>
            </a:r>
            <a:r>
              <a:rPr dirty="0" spc="45"/>
              <a:t> </a:t>
            </a:r>
            <a:r>
              <a:rPr dirty="0" spc="65"/>
              <a:t>SURVEY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00"/>
              <a:t>SEPTEMBER</a:t>
            </a:r>
            <a:r>
              <a:rPr dirty="0" spc="60"/>
              <a:t> </a:t>
            </a:r>
            <a:r>
              <a:rPr dirty="0" spc="70"/>
              <a:t>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50"/>
              <a:t>UUCM</a:t>
            </a:r>
            <a:r>
              <a:rPr dirty="0" spc="45"/>
              <a:t> </a:t>
            </a:r>
            <a:r>
              <a:rPr dirty="0" spc="65"/>
              <a:t>SURVEY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87680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023104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00"/>
              <a:t>SEPTEMBER</a:t>
            </a:r>
            <a:r>
              <a:rPr dirty="0" spc="60"/>
              <a:t> </a:t>
            </a:r>
            <a:r>
              <a:rPr dirty="0" spc="70"/>
              <a:t>2022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50"/>
              <a:t>UUCM</a:t>
            </a:r>
            <a:r>
              <a:rPr dirty="0" spc="45"/>
              <a:t> </a:t>
            </a:r>
            <a:r>
              <a:rPr dirty="0" spc="65"/>
              <a:t>SURVEY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00"/>
              <a:t>SEPTEMBER</a:t>
            </a:r>
            <a:r>
              <a:rPr dirty="0" spc="60"/>
              <a:t> </a:t>
            </a:r>
            <a:r>
              <a:rPr dirty="0" spc="70"/>
              <a:t>2022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50"/>
              <a:t>UUCM</a:t>
            </a:r>
            <a:r>
              <a:rPr dirty="0" spc="45"/>
              <a:t> </a:t>
            </a:r>
            <a:r>
              <a:rPr dirty="0" spc="65"/>
              <a:t>SURVEY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00"/>
              <a:t>SEPTEMBER</a:t>
            </a:r>
            <a:r>
              <a:rPr dirty="0" spc="60"/>
              <a:t> </a:t>
            </a:r>
            <a:r>
              <a:rPr dirty="0" spc="70"/>
              <a:t>2022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50"/>
              <a:t>UUCM</a:t>
            </a:r>
            <a:r>
              <a:rPr dirty="0" spc="45"/>
              <a:t> </a:t>
            </a:r>
            <a:r>
              <a:rPr dirty="0" spc="65"/>
              <a:t>SURVEY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9753599" y="7315199"/>
                </a:moveTo>
                <a:lnTo>
                  <a:pt x="0" y="7315199"/>
                </a:lnTo>
                <a:lnTo>
                  <a:pt x="0" y="0"/>
                </a:lnTo>
                <a:lnTo>
                  <a:pt x="9753599" y="0"/>
                </a:lnTo>
                <a:lnTo>
                  <a:pt x="9753599" y="7315199"/>
                </a:lnTo>
                <a:close/>
              </a:path>
            </a:pathLst>
          </a:custGeom>
          <a:solidFill>
            <a:srgbClr val="DB1B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3938" y="114554"/>
            <a:ext cx="8552068" cy="150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7680" y="1682496"/>
            <a:ext cx="8778240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71499" y="6602013"/>
            <a:ext cx="1345564" cy="234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00"/>
              <a:t>SEPTEMBER</a:t>
            </a:r>
            <a:r>
              <a:rPr dirty="0" spc="60"/>
              <a:t> </a:t>
            </a:r>
            <a:r>
              <a:rPr dirty="0" spc="70"/>
              <a:t>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8032369" y="6602013"/>
            <a:ext cx="1137920" cy="234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50"/>
              <a:t>UUCM</a:t>
            </a:r>
            <a:r>
              <a:rPr dirty="0" spc="45"/>
              <a:t> </a:t>
            </a:r>
            <a:r>
              <a:rPr dirty="0" spc="65"/>
              <a:t>SURVEY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022592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2600" y="1219541"/>
            <a:ext cx="8818880" cy="196596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7620"/>
              </a:lnSpc>
              <a:spcBef>
                <a:spcPts val="135"/>
              </a:spcBef>
            </a:pPr>
            <a:r>
              <a:rPr dirty="0" sz="6350" spc="2395" b="1">
                <a:solidFill>
                  <a:srgbClr val="000000"/>
                </a:solidFill>
                <a:latin typeface="Arial"/>
                <a:cs typeface="Arial"/>
              </a:rPr>
              <a:t>UUCM</a:t>
            </a:r>
            <a:endParaRPr sz="6350">
              <a:latin typeface="Arial"/>
              <a:cs typeface="Arial"/>
            </a:endParaRPr>
          </a:p>
          <a:p>
            <a:pPr marL="12700">
              <a:lnSpc>
                <a:spcPts val="7620"/>
              </a:lnSpc>
            </a:pPr>
            <a:r>
              <a:rPr dirty="0" sz="6350" spc="2385" b="1">
                <a:solidFill>
                  <a:srgbClr val="F6F7FD"/>
                </a:solidFill>
                <a:latin typeface="Arial"/>
                <a:cs typeface="Arial"/>
              </a:rPr>
              <a:t>ZOOM</a:t>
            </a:r>
            <a:r>
              <a:rPr dirty="0" sz="6350" spc="-185" b="1">
                <a:solidFill>
                  <a:srgbClr val="F6F7FD"/>
                </a:solidFill>
                <a:latin typeface="Arial"/>
                <a:cs typeface="Arial"/>
              </a:rPr>
              <a:t> </a:t>
            </a:r>
            <a:r>
              <a:rPr dirty="0" sz="6350" spc="2090" b="1">
                <a:solidFill>
                  <a:srgbClr val="F6F7FD"/>
                </a:solidFill>
                <a:latin typeface="Arial"/>
                <a:cs typeface="Arial"/>
              </a:rPr>
              <a:t>SURVEY</a:t>
            </a:r>
            <a:endParaRPr sz="635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71499" y="6612573"/>
            <a:ext cx="1345565" cy="209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200" spc="100">
                <a:solidFill>
                  <a:srgbClr val="FFFFFF"/>
                </a:solidFill>
                <a:latin typeface="Trebuchet MS"/>
                <a:cs typeface="Trebuchet MS"/>
              </a:rPr>
              <a:t>SEPTEMBER</a:t>
            </a:r>
            <a:r>
              <a:rPr dirty="0" sz="1200" spc="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200" spc="70">
                <a:solidFill>
                  <a:srgbClr val="FFFFFF"/>
                </a:solidFill>
                <a:latin typeface="Trebuchet MS"/>
                <a:cs typeface="Trebuchet MS"/>
              </a:rPr>
              <a:t>2022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35855" y="5508873"/>
            <a:ext cx="89154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Friends</a:t>
            </a:r>
            <a:r>
              <a:rPr dirty="0" sz="1500" spc="60" b="1">
                <a:latin typeface="Arial"/>
                <a:cs typeface="Arial"/>
              </a:rPr>
              <a:t> </a:t>
            </a:r>
            <a:r>
              <a:rPr dirty="0" sz="1500" spc="-50" b="1">
                <a:latin typeface="Arial"/>
                <a:cs typeface="Arial"/>
              </a:rPr>
              <a:t>2</a:t>
            </a:r>
            <a:endParaRPr sz="15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834547" y="5508873"/>
            <a:ext cx="119316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60" b="1">
                <a:latin typeface="Arial"/>
                <a:cs typeface="Arial"/>
              </a:rPr>
              <a:t>Members</a:t>
            </a:r>
            <a:r>
              <a:rPr dirty="0" sz="1500" spc="-25" b="1">
                <a:latin typeface="Arial"/>
                <a:cs typeface="Arial"/>
              </a:rPr>
              <a:t> 50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37300" y="1867190"/>
            <a:ext cx="7886700" cy="3562350"/>
            <a:chOff x="937300" y="1867190"/>
            <a:chExt cx="7886700" cy="3562350"/>
          </a:xfrm>
        </p:grpSpPr>
        <p:sp>
          <p:nvSpPr>
            <p:cNvPr id="5" name="object 5" descr=""/>
            <p:cNvSpPr/>
            <p:nvPr/>
          </p:nvSpPr>
          <p:spPr>
            <a:xfrm>
              <a:off x="937298" y="1867191"/>
              <a:ext cx="7886700" cy="2851785"/>
            </a:xfrm>
            <a:custGeom>
              <a:avLst/>
              <a:gdLst/>
              <a:ahLst/>
              <a:cxnLst/>
              <a:rect l="l" t="t" r="r" b="b"/>
              <a:pathLst>
                <a:path w="7886700" h="2851785">
                  <a:moveTo>
                    <a:pt x="7886598" y="2842272"/>
                  </a:moveTo>
                  <a:lnTo>
                    <a:pt x="0" y="2842272"/>
                  </a:lnTo>
                  <a:lnTo>
                    <a:pt x="0" y="2851785"/>
                  </a:lnTo>
                  <a:lnTo>
                    <a:pt x="7886598" y="2851785"/>
                  </a:lnTo>
                  <a:lnTo>
                    <a:pt x="7886598" y="2842272"/>
                  </a:lnTo>
                  <a:close/>
                </a:path>
                <a:path w="7886700" h="2851785">
                  <a:moveTo>
                    <a:pt x="7886598" y="2131707"/>
                  </a:moveTo>
                  <a:lnTo>
                    <a:pt x="0" y="2131707"/>
                  </a:lnTo>
                  <a:lnTo>
                    <a:pt x="0" y="2141220"/>
                  </a:lnTo>
                  <a:lnTo>
                    <a:pt x="7886598" y="2141220"/>
                  </a:lnTo>
                  <a:lnTo>
                    <a:pt x="7886598" y="2131707"/>
                  </a:lnTo>
                  <a:close/>
                </a:path>
                <a:path w="7886700" h="2851785">
                  <a:moveTo>
                    <a:pt x="7886598" y="1421142"/>
                  </a:moveTo>
                  <a:lnTo>
                    <a:pt x="0" y="1421142"/>
                  </a:lnTo>
                  <a:lnTo>
                    <a:pt x="0" y="1430655"/>
                  </a:lnTo>
                  <a:lnTo>
                    <a:pt x="7886598" y="1430655"/>
                  </a:lnTo>
                  <a:lnTo>
                    <a:pt x="7886598" y="1421142"/>
                  </a:lnTo>
                  <a:close/>
                </a:path>
                <a:path w="7886700" h="2851785">
                  <a:moveTo>
                    <a:pt x="7886598" y="710577"/>
                  </a:moveTo>
                  <a:lnTo>
                    <a:pt x="0" y="710577"/>
                  </a:lnTo>
                  <a:lnTo>
                    <a:pt x="0" y="720090"/>
                  </a:lnTo>
                  <a:lnTo>
                    <a:pt x="7886598" y="720090"/>
                  </a:lnTo>
                  <a:lnTo>
                    <a:pt x="7886598" y="710577"/>
                  </a:lnTo>
                  <a:close/>
                </a:path>
                <a:path w="7886700" h="2851785">
                  <a:moveTo>
                    <a:pt x="788659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7886598" y="9525"/>
                  </a:lnTo>
                  <a:lnTo>
                    <a:pt x="7886598" y="0"/>
                  </a:lnTo>
                  <a:close/>
                </a:path>
              </a:pathLst>
            </a:custGeom>
            <a:solidFill>
              <a:srgbClr val="212121">
                <a:alpha val="2470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7300" y="5420022"/>
              <a:ext cx="7886700" cy="9525"/>
            </a:xfrm>
            <a:custGeom>
              <a:avLst/>
              <a:gdLst/>
              <a:ahLst/>
              <a:cxnLst/>
              <a:rect l="l" t="t" r="r" b="b"/>
              <a:pathLst>
                <a:path w="7886700" h="9525">
                  <a:moveTo>
                    <a:pt x="7886605" y="9518"/>
                  </a:moveTo>
                  <a:lnTo>
                    <a:pt x="0" y="9518"/>
                  </a:lnTo>
                  <a:lnTo>
                    <a:pt x="0" y="0"/>
                  </a:lnTo>
                  <a:lnTo>
                    <a:pt x="7886605" y="0"/>
                  </a:lnTo>
                  <a:lnTo>
                    <a:pt x="7886605" y="9518"/>
                  </a:lnTo>
                  <a:close/>
                </a:path>
              </a:pathLst>
            </a:custGeom>
            <a:solidFill>
              <a:srgbClr val="212121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60182" y="1743715"/>
            <a:ext cx="244475" cy="31000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-25" b="1">
                <a:latin typeface="Arial"/>
                <a:cs typeface="Arial"/>
              </a:rPr>
              <a:t>50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dirty="0" sz="1500" spc="-25" b="1">
                <a:latin typeface="Arial"/>
                <a:cs typeface="Arial"/>
              </a:rPr>
              <a:t>40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1500" spc="-25" b="1">
                <a:latin typeface="Arial"/>
                <a:cs typeface="Arial"/>
              </a:rPr>
              <a:t>30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1500" spc="-25" b="1">
                <a:latin typeface="Arial"/>
                <a:cs typeface="Arial"/>
              </a:rPr>
              <a:t>20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1500" spc="-25" b="1">
                <a:latin typeface="Arial"/>
                <a:cs typeface="Arial"/>
              </a:rPr>
              <a:t>10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69571" y="5298814"/>
            <a:ext cx="1067435" cy="4660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1725"/>
              </a:lnSpc>
              <a:spcBef>
                <a:spcPts val="110"/>
              </a:spcBef>
            </a:pPr>
            <a:r>
              <a:rPr dirty="0" sz="1500" spc="25" b="1">
                <a:latin typeface="Arial"/>
                <a:cs typeface="Arial"/>
              </a:rPr>
              <a:t>0</a:t>
            </a:r>
            <a:endParaRPr sz="1500">
              <a:latin typeface="Arial"/>
              <a:cs typeface="Arial"/>
            </a:endParaRPr>
          </a:p>
          <a:p>
            <a:pPr marL="269240">
              <a:lnSpc>
                <a:spcPts val="1725"/>
              </a:lnSpc>
            </a:pPr>
            <a:r>
              <a:rPr dirty="0" sz="1500" b="1">
                <a:latin typeface="Arial"/>
                <a:cs typeface="Arial"/>
              </a:rPr>
              <a:t>Visitor</a:t>
            </a:r>
            <a:r>
              <a:rPr dirty="0" sz="1500" spc="185" b="1">
                <a:latin typeface="Arial"/>
                <a:cs typeface="Arial"/>
              </a:rPr>
              <a:t> </a:t>
            </a:r>
            <a:r>
              <a:rPr dirty="0" sz="1500" spc="-50" b="1">
                <a:latin typeface="Arial"/>
                <a:cs typeface="Arial"/>
              </a:rPr>
              <a:t>1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937298" y="1867191"/>
            <a:ext cx="7886700" cy="3562350"/>
          </a:xfrm>
          <a:custGeom>
            <a:avLst/>
            <a:gdLst/>
            <a:ahLst/>
            <a:cxnLst/>
            <a:rect l="l" t="t" r="r" b="b"/>
            <a:pathLst>
              <a:path w="7886700" h="3562350">
                <a:moveTo>
                  <a:pt x="788657" y="3549586"/>
                </a:moveTo>
                <a:lnTo>
                  <a:pt x="770178" y="3504933"/>
                </a:lnTo>
                <a:lnTo>
                  <a:pt x="725563" y="3486442"/>
                </a:lnTo>
                <a:lnTo>
                  <a:pt x="63093" y="3486442"/>
                </a:lnTo>
                <a:lnTo>
                  <a:pt x="38531" y="3491395"/>
                </a:lnTo>
                <a:lnTo>
                  <a:pt x="18478" y="3504933"/>
                </a:lnTo>
                <a:lnTo>
                  <a:pt x="4953" y="3525012"/>
                </a:lnTo>
                <a:lnTo>
                  <a:pt x="0" y="3549586"/>
                </a:lnTo>
                <a:lnTo>
                  <a:pt x="0" y="3562350"/>
                </a:lnTo>
                <a:lnTo>
                  <a:pt x="788657" y="3562350"/>
                </a:lnTo>
                <a:lnTo>
                  <a:pt x="788657" y="3549586"/>
                </a:lnTo>
                <a:close/>
              </a:path>
              <a:path w="7886700" h="3562350">
                <a:moveTo>
                  <a:pt x="4337634" y="3478441"/>
                </a:moveTo>
                <a:lnTo>
                  <a:pt x="4319143" y="3433788"/>
                </a:lnTo>
                <a:lnTo>
                  <a:pt x="4274540" y="3415284"/>
                </a:lnTo>
                <a:lnTo>
                  <a:pt x="3612057" y="3415284"/>
                </a:lnTo>
                <a:lnTo>
                  <a:pt x="3567442" y="3433788"/>
                </a:lnTo>
                <a:lnTo>
                  <a:pt x="3548964" y="3478441"/>
                </a:lnTo>
                <a:lnTo>
                  <a:pt x="3548964" y="3562350"/>
                </a:lnTo>
                <a:lnTo>
                  <a:pt x="4337634" y="3562350"/>
                </a:lnTo>
                <a:lnTo>
                  <a:pt x="4337634" y="3478441"/>
                </a:lnTo>
                <a:close/>
              </a:path>
              <a:path w="7886700" h="3562350">
                <a:moveTo>
                  <a:pt x="7886598" y="63157"/>
                </a:moveTo>
                <a:lnTo>
                  <a:pt x="7868120" y="18503"/>
                </a:lnTo>
                <a:lnTo>
                  <a:pt x="7823505" y="0"/>
                </a:lnTo>
                <a:lnTo>
                  <a:pt x="7161035" y="0"/>
                </a:lnTo>
                <a:lnTo>
                  <a:pt x="7116419" y="18503"/>
                </a:lnTo>
                <a:lnTo>
                  <a:pt x="7097941" y="63157"/>
                </a:lnTo>
                <a:lnTo>
                  <a:pt x="7097941" y="3562350"/>
                </a:lnTo>
                <a:lnTo>
                  <a:pt x="7886598" y="3562350"/>
                </a:lnTo>
                <a:lnTo>
                  <a:pt x="7886598" y="63157"/>
                </a:lnTo>
                <a:close/>
              </a:path>
            </a:pathLst>
          </a:custGeom>
          <a:solidFill>
            <a:srgbClr val="FFFF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13768" y="6299111"/>
            <a:ext cx="8503920" cy="47625"/>
          </a:xfrm>
          <a:custGeom>
            <a:avLst/>
            <a:gdLst/>
            <a:ahLst/>
            <a:cxnLst/>
            <a:rect l="l" t="t" r="r" b="b"/>
            <a:pathLst>
              <a:path w="8503920" h="47625">
                <a:moveTo>
                  <a:pt x="8503883" y="47624"/>
                </a:moveTo>
                <a:lnTo>
                  <a:pt x="0" y="47624"/>
                </a:lnTo>
                <a:lnTo>
                  <a:pt x="0" y="0"/>
                </a:lnTo>
                <a:lnTo>
                  <a:pt x="8503883" y="0"/>
                </a:lnTo>
                <a:lnTo>
                  <a:pt x="8503883" y="476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3700" rIns="0" bIns="0" rtlCol="0" vert="horz">
            <a:spAutoFit/>
          </a:bodyPr>
          <a:lstStyle/>
          <a:p>
            <a:pPr marL="1588770">
              <a:lnSpc>
                <a:spcPct val="100000"/>
              </a:lnSpc>
              <a:spcBef>
                <a:spcPts val="100"/>
              </a:spcBef>
            </a:pPr>
            <a:r>
              <a:rPr dirty="0" sz="4700" spc="-385"/>
              <a:t>SURVEY</a:t>
            </a:r>
            <a:r>
              <a:rPr dirty="0" sz="4700" spc="-295"/>
              <a:t> </a:t>
            </a:r>
            <a:r>
              <a:rPr dirty="0" sz="4700" spc="-450"/>
              <a:t>PARTICIPANTS</a:t>
            </a:r>
            <a:endParaRPr sz="4700"/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00"/>
              <a:t>SEPTEMBER</a:t>
            </a:r>
            <a:r>
              <a:rPr dirty="0" spc="60"/>
              <a:t> </a:t>
            </a:r>
            <a:r>
              <a:rPr dirty="0" spc="70"/>
              <a:t>2022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50"/>
              <a:t>UUCM</a:t>
            </a:r>
            <a:r>
              <a:rPr dirty="0" spc="45"/>
              <a:t> </a:t>
            </a:r>
            <a:r>
              <a:rPr dirty="0" spc="65"/>
              <a:t>SURVEY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1418" y="5508870"/>
            <a:ext cx="15849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Strongly</a:t>
            </a:r>
            <a:r>
              <a:rPr dirty="0" sz="1500" spc="7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Agree</a:t>
            </a:r>
            <a:r>
              <a:rPr dirty="0" sz="1500" spc="80" b="1">
                <a:latin typeface="Arial"/>
                <a:cs typeface="Arial"/>
              </a:rPr>
              <a:t> </a:t>
            </a:r>
            <a:r>
              <a:rPr dirty="0" sz="1500" spc="-50" b="1">
                <a:latin typeface="Arial"/>
                <a:cs typeface="Arial"/>
              </a:rPr>
              <a:t>2</a:t>
            </a:r>
            <a:endParaRPr sz="15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658296" y="5508870"/>
            <a:ext cx="73914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Agree</a:t>
            </a:r>
            <a:r>
              <a:rPr dirty="0" sz="1500" spc="45" b="1">
                <a:latin typeface="Arial"/>
                <a:cs typeface="Arial"/>
              </a:rPr>
              <a:t> </a:t>
            </a:r>
            <a:r>
              <a:rPr dirty="0" sz="1500" spc="-50" b="1">
                <a:latin typeface="Arial"/>
                <a:cs typeface="Arial"/>
              </a:rPr>
              <a:t>9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19335" y="5508870"/>
            <a:ext cx="9245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85" b="1">
                <a:latin typeface="Arial"/>
                <a:cs typeface="Arial"/>
              </a:rPr>
              <a:t>Neutral</a:t>
            </a:r>
            <a:r>
              <a:rPr dirty="0" sz="1500" spc="-15" b="1">
                <a:latin typeface="Arial"/>
                <a:cs typeface="Arial"/>
              </a:rPr>
              <a:t> </a:t>
            </a:r>
            <a:r>
              <a:rPr dirty="0" sz="1500" spc="-50" b="1">
                <a:latin typeface="Arial"/>
                <a:cs typeface="Arial"/>
              </a:rPr>
              <a:t>5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171519" y="5508870"/>
            <a:ext cx="11277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Disagree</a:t>
            </a:r>
            <a:r>
              <a:rPr dirty="0" sz="1500" spc="130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24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602235" y="5508870"/>
            <a:ext cx="197358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Strongly</a:t>
            </a:r>
            <a:r>
              <a:rPr dirty="0" sz="1500" spc="1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Disagree</a:t>
            </a:r>
            <a:r>
              <a:rPr dirty="0" sz="1500" spc="120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13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937300" y="1867190"/>
            <a:ext cx="7886700" cy="9525"/>
          </a:xfrm>
          <a:custGeom>
            <a:avLst/>
            <a:gdLst/>
            <a:ahLst/>
            <a:cxnLst/>
            <a:rect l="l" t="t" r="r" b="b"/>
            <a:pathLst>
              <a:path w="7886700" h="9525">
                <a:moveTo>
                  <a:pt x="7886605" y="9518"/>
                </a:moveTo>
                <a:lnTo>
                  <a:pt x="0" y="9518"/>
                </a:lnTo>
                <a:lnTo>
                  <a:pt x="0" y="0"/>
                </a:lnTo>
                <a:lnTo>
                  <a:pt x="7886605" y="0"/>
                </a:lnTo>
                <a:lnTo>
                  <a:pt x="7886605" y="9518"/>
                </a:lnTo>
                <a:close/>
              </a:path>
            </a:pathLst>
          </a:custGeom>
          <a:solidFill>
            <a:srgbClr val="212121">
              <a:alpha val="24708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937300" y="2009395"/>
            <a:ext cx="7886700" cy="3420745"/>
            <a:chOff x="937300" y="2009395"/>
            <a:chExt cx="7886700" cy="3420745"/>
          </a:xfrm>
        </p:grpSpPr>
        <p:sp>
          <p:nvSpPr>
            <p:cNvPr id="9" name="object 9" descr=""/>
            <p:cNvSpPr/>
            <p:nvPr/>
          </p:nvSpPr>
          <p:spPr>
            <a:xfrm>
              <a:off x="937298" y="2577756"/>
              <a:ext cx="7886700" cy="2141220"/>
            </a:xfrm>
            <a:custGeom>
              <a:avLst/>
              <a:gdLst/>
              <a:ahLst/>
              <a:cxnLst/>
              <a:rect l="l" t="t" r="r" b="b"/>
              <a:pathLst>
                <a:path w="7886700" h="2141220">
                  <a:moveTo>
                    <a:pt x="7886598" y="2131707"/>
                  </a:moveTo>
                  <a:lnTo>
                    <a:pt x="0" y="2131707"/>
                  </a:lnTo>
                  <a:lnTo>
                    <a:pt x="0" y="2141220"/>
                  </a:lnTo>
                  <a:lnTo>
                    <a:pt x="7886598" y="2141220"/>
                  </a:lnTo>
                  <a:lnTo>
                    <a:pt x="7886598" y="2131707"/>
                  </a:lnTo>
                  <a:close/>
                </a:path>
                <a:path w="7886700" h="2141220">
                  <a:moveTo>
                    <a:pt x="7886598" y="1421142"/>
                  </a:moveTo>
                  <a:lnTo>
                    <a:pt x="0" y="1421142"/>
                  </a:lnTo>
                  <a:lnTo>
                    <a:pt x="0" y="1430655"/>
                  </a:lnTo>
                  <a:lnTo>
                    <a:pt x="7886598" y="1430655"/>
                  </a:lnTo>
                  <a:lnTo>
                    <a:pt x="7886598" y="1421142"/>
                  </a:lnTo>
                  <a:close/>
                </a:path>
                <a:path w="7886700" h="2141220">
                  <a:moveTo>
                    <a:pt x="7886598" y="710577"/>
                  </a:moveTo>
                  <a:lnTo>
                    <a:pt x="0" y="710577"/>
                  </a:lnTo>
                  <a:lnTo>
                    <a:pt x="0" y="720090"/>
                  </a:lnTo>
                  <a:lnTo>
                    <a:pt x="7886598" y="720090"/>
                  </a:lnTo>
                  <a:lnTo>
                    <a:pt x="7886598" y="710577"/>
                  </a:lnTo>
                  <a:close/>
                </a:path>
                <a:path w="7886700" h="2141220">
                  <a:moveTo>
                    <a:pt x="788659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7886598" y="9525"/>
                  </a:lnTo>
                  <a:lnTo>
                    <a:pt x="7886598" y="0"/>
                  </a:lnTo>
                  <a:close/>
                </a:path>
              </a:pathLst>
            </a:custGeom>
            <a:solidFill>
              <a:srgbClr val="212121">
                <a:alpha val="2470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37300" y="5420021"/>
              <a:ext cx="7886700" cy="9525"/>
            </a:xfrm>
            <a:custGeom>
              <a:avLst/>
              <a:gdLst/>
              <a:ahLst/>
              <a:cxnLst/>
              <a:rect l="l" t="t" r="r" b="b"/>
              <a:pathLst>
                <a:path w="7886700" h="9525">
                  <a:moveTo>
                    <a:pt x="7886605" y="9518"/>
                  </a:moveTo>
                  <a:lnTo>
                    <a:pt x="0" y="9518"/>
                  </a:lnTo>
                  <a:lnTo>
                    <a:pt x="0" y="0"/>
                  </a:lnTo>
                  <a:lnTo>
                    <a:pt x="7886605" y="0"/>
                  </a:lnTo>
                  <a:lnTo>
                    <a:pt x="7886605" y="9518"/>
                  </a:lnTo>
                  <a:close/>
                </a:path>
              </a:pathLst>
            </a:custGeom>
            <a:solidFill>
              <a:srgbClr val="212121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937387" y="2009406"/>
              <a:ext cx="7886700" cy="3419475"/>
            </a:xfrm>
            <a:custGeom>
              <a:avLst/>
              <a:gdLst/>
              <a:ahLst/>
              <a:cxnLst/>
              <a:rect l="l" t="t" r="r" b="b"/>
              <a:pathLst>
                <a:path w="7886700" h="3419475">
                  <a:moveTo>
                    <a:pt x="473176" y="3168027"/>
                  </a:moveTo>
                  <a:lnTo>
                    <a:pt x="470204" y="3153283"/>
                  </a:lnTo>
                  <a:lnTo>
                    <a:pt x="462089" y="3141243"/>
                  </a:lnTo>
                  <a:lnTo>
                    <a:pt x="450062" y="3133128"/>
                  </a:lnTo>
                  <a:lnTo>
                    <a:pt x="435330" y="3130143"/>
                  </a:lnTo>
                  <a:lnTo>
                    <a:pt x="37846" y="3130143"/>
                  </a:lnTo>
                  <a:lnTo>
                    <a:pt x="23114" y="3133128"/>
                  </a:lnTo>
                  <a:lnTo>
                    <a:pt x="11087" y="3141243"/>
                  </a:lnTo>
                  <a:lnTo>
                    <a:pt x="2971" y="3153283"/>
                  </a:lnTo>
                  <a:lnTo>
                    <a:pt x="0" y="3168027"/>
                  </a:lnTo>
                  <a:lnTo>
                    <a:pt x="0" y="3419475"/>
                  </a:lnTo>
                  <a:lnTo>
                    <a:pt x="473176" y="3419475"/>
                  </a:lnTo>
                  <a:lnTo>
                    <a:pt x="473176" y="3168027"/>
                  </a:lnTo>
                  <a:close/>
                </a:path>
                <a:path w="7886700" h="3419475">
                  <a:moveTo>
                    <a:pt x="2326487" y="2172068"/>
                  </a:moveTo>
                  <a:lnTo>
                    <a:pt x="2323515" y="2157323"/>
                  </a:lnTo>
                  <a:lnTo>
                    <a:pt x="2315400" y="2145284"/>
                  </a:lnTo>
                  <a:lnTo>
                    <a:pt x="2303373" y="2137168"/>
                  </a:lnTo>
                  <a:lnTo>
                    <a:pt x="2288641" y="2134184"/>
                  </a:lnTo>
                  <a:lnTo>
                    <a:pt x="1891157" y="2134184"/>
                  </a:lnTo>
                  <a:lnTo>
                    <a:pt x="1876425" y="2137168"/>
                  </a:lnTo>
                  <a:lnTo>
                    <a:pt x="1864398" y="2145284"/>
                  </a:lnTo>
                  <a:lnTo>
                    <a:pt x="1856282" y="2157323"/>
                  </a:lnTo>
                  <a:lnTo>
                    <a:pt x="1853311" y="2172068"/>
                  </a:lnTo>
                  <a:lnTo>
                    <a:pt x="1853311" y="3419475"/>
                  </a:lnTo>
                  <a:lnTo>
                    <a:pt x="2326487" y="3419475"/>
                  </a:lnTo>
                  <a:lnTo>
                    <a:pt x="2326487" y="2172068"/>
                  </a:lnTo>
                  <a:close/>
                </a:path>
                <a:path w="7886700" h="3419475">
                  <a:moveTo>
                    <a:pt x="4179798" y="2741193"/>
                  </a:moveTo>
                  <a:lnTo>
                    <a:pt x="4176826" y="2726448"/>
                  </a:lnTo>
                  <a:lnTo>
                    <a:pt x="4168711" y="2714409"/>
                  </a:lnTo>
                  <a:lnTo>
                    <a:pt x="4156684" y="2706281"/>
                  </a:lnTo>
                  <a:lnTo>
                    <a:pt x="4141952" y="2703309"/>
                  </a:lnTo>
                  <a:lnTo>
                    <a:pt x="3744468" y="2703309"/>
                  </a:lnTo>
                  <a:lnTo>
                    <a:pt x="3729736" y="2706281"/>
                  </a:lnTo>
                  <a:lnTo>
                    <a:pt x="3717709" y="2714409"/>
                  </a:lnTo>
                  <a:lnTo>
                    <a:pt x="3709593" y="2726448"/>
                  </a:lnTo>
                  <a:lnTo>
                    <a:pt x="3706622" y="2741193"/>
                  </a:lnTo>
                  <a:lnTo>
                    <a:pt x="3706622" y="3419475"/>
                  </a:lnTo>
                  <a:lnTo>
                    <a:pt x="4179798" y="3419475"/>
                  </a:lnTo>
                  <a:lnTo>
                    <a:pt x="4179798" y="2741193"/>
                  </a:lnTo>
                  <a:close/>
                </a:path>
                <a:path w="7886700" h="3419475">
                  <a:moveTo>
                    <a:pt x="6033109" y="37884"/>
                  </a:moveTo>
                  <a:lnTo>
                    <a:pt x="6030138" y="23139"/>
                  </a:lnTo>
                  <a:lnTo>
                    <a:pt x="6022022" y="11087"/>
                  </a:lnTo>
                  <a:lnTo>
                    <a:pt x="6009995" y="2971"/>
                  </a:lnTo>
                  <a:lnTo>
                    <a:pt x="5995263" y="0"/>
                  </a:lnTo>
                  <a:lnTo>
                    <a:pt x="5597779" y="0"/>
                  </a:lnTo>
                  <a:lnTo>
                    <a:pt x="5583047" y="2971"/>
                  </a:lnTo>
                  <a:lnTo>
                    <a:pt x="5571020" y="11087"/>
                  </a:lnTo>
                  <a:lnTo>
                    <a:pt x="5562905" y="23139"/>
                  </a:lnTo>
                  <a:lnTo>
                    <a:pt x="5559933" y="37884"/>
                  </a:lnTo>
                  <a:lnTo>
                    <a:pt x="5559933" y="3419475"/>
                  </a:lnTo>
                  <a:lnTo>
                    <a:pt x="6033109" y="3419475"/>
                  </a:lnTo>
                  <a:lnTo>
                    <a:pt x="6033109" y="37884"/>
                  </a:lnTo>
                  <a:close/>
                </a:path>
                <a:path w="7886700" h="3419475">
                  <a:moveTo>
                    <a:pt x="7886420" y="1602955"/>
                  </a:moveTo>
                  <a:lnTo>
                    <a:pt x="7883449" y="1588211"/>
                  </a:lnTo>
                  <a:lnTo>
                    <a:pt x="7875333" y="1576171"/>
                  </a:lnTo>
                  <a:lnTo>
                    <a:pt x="7863306" y="1568043"/>
                  </a:lnTo>
                  <a:lnTo>
                    <a:pt x="7848562" y="1565071"/>
                  </a:lnTo>
                  <a:lnTo>
                    <a:pt x="7451090" y="1565071"/>
                  </a:lnTo>
                  <a:lnTo>
                    <a:pt x="7436358" y="1568043"/>
                  </a:lnTo>
                  <a:lnTo>
                    <a:pt x="7424331" y="1576171"/>
                  </a:lnTo>
                  <a:lnTo>
                    <a:pt x="7416216" y="1588211"/>
                  </a:lnTo>
                  <a:lnTo>
                    <a:pt x="7413231" y="1602955"/>
                  </a:lnTo>
                  <a:lnTo>
                    <a:pt x="7413231" y="3419475"/>
                  </a:lnTo>
                  <a:lnTo>
                    <a:pt x="7886420" y="3419475"/>
                  </a:lnTo>
                  <a:lnTo>
                    <a:pt x="7886420" y="1602955"/>
                  </a:lnTo>
                  <a:close/>
                </a:path>
              </a:pathLst>
            </a:custGeom>
            <a:solidFill>
              <a:srgbClr val="FFFFF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60182" y="1743714"/>
            <a:ext cx="244475" cy="38106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-25" b="1">
                <a:latin typeface="Arial"/>
                <a:cs typeface="Arial"/>
              </a:rPr>
              <a:t>25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dirty="0" sz="1500" spc="-25" b="1">
                <a:latin typeface="Arial"/>
                <a:cs typeface="Arial"/>
              </a:rPr>
              <a:t>20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1500" spc="-25" b="1">
                <a:latin typeface="Arial"/>
                <a:cs typeface="Arial"/>
              </a:rPr>
              <a:t>15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1500" spc="-25" b="1">
                <a:latin typeface="Arial"/>
                <a:cs typeface="Arial"/>
              </a:rPr>
              <a:t>10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1920">
              <a:lnSpc>
                <a:spcPct val="100000"/>
              </a:lnSpc>
              <a:spcBef>
                <a:spcPts val="1500"/>
              </a:spcBef>
            </a:pPr>
            <a:r>
              <a:rPr dirty="0" sz="1500" spc="25" b="1">
                <a:latin typeface="Arial"/>
                <a:cs typeface="Arial"/>
              </a:rPr>
              <a:t>5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1920">
              <a:lnSpc>
                <a:spcPct val="100000"/>
              </a:lnSpc>
              <a:spcBef>
                <a:spcPts val="1495"/>
              </a:spcBef>
            </a:pPr>
            <a:r>
              <a:rPr dirty="0" sz="1500" spc="25" b="1">
                <a:latin typeface="Arial"/>
                <a:cs typeface="Arial"/>
              </a:rPr>
              <a:t>0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13768" y="6299113"/>
            <a:ext cx="8503920" cy="47625"/>
          </a:xfrm>
          <a:custGeom>
            <a:avLst/>
            <a:gdLst/>
            <a:ahLst/>
            <a:cxnLst/>
            <a:rect l="l" t="t" r="r" b="b"/>
            <a:pathLst>
              <a:path w="8503920" h="47625">
                <a:moveTo>
                  <a:pt x="8503883" y="47624"/>
                </a:moveTo>
                <a:lnTo>
                  <a:pt x="0" y="47624"/>
                </a:lnTo>
                <a:lnTo>
                  <a:pt x="0" y="0"/>
                </a:lnTo>
                <a:lnTo>
                  <a:pt x="8503883" y="0"/>
                </a:lnTo>
                <a:lnTo>
                  <a:pt x="8503883" y="476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5289" rIns="0" bIns="0" rtlCol="0" vert="horz">
            <a:spAutoFit/>
          </a:bodyPr>
          <a:lstStyle/>
          <a:p>
            <a:pPr marL="960755" marR="5080" indent="-824865">
              <a:lnSpc>
                <a:spcPts val="2850"/>
              </a:lnSpc>
              <a:spcBef>
                <a:spcPts val="420"/>
              </a:spcBef>
            </a:pPr>
            <a:r>
              <a:rPr dirty="0" spc="-114"/>
              <a:t>AS</a:t>
            </a:r>
            <a:r>
              <a:rPr dirty="0" spc="-145"/>
              <a:t> </a:t>
            </a:r>
            <a:r>
              <a:rPr dirty="0" spc="-345"/>
              <a:t>LONG</a:t>
            </a:r>
            <a:r>
              <a:rPr dirty="0" spc="-145"/>
              <a:t> </a:t>
            </a:r>
            <a:r>
              <a:rPr dirty="0" spc="-114"/>
              <a:t>AS</a:t>
            </a:r>
            <a:r>
              <a:rPr dirty="0" spc="-140"/>
              <a:t> </a:t>
            </a:r>
            <a:r>
              <a:rPr dirty="0" spc="-295"/>
              <a:t>THERE</a:t>
            </a:r>
            <a:r>
              <a:rPr dirty="0" spc="-145"/>
              <a:t> </a:t>
            </a:r>
            <a:r>
              <a:rPr dirty="0" spc="-250"/>
              <a:t>REMAINS</a:t>
            </a:r>
            <a:r>
              <a:rPr dirty="0" spc="-145"/>
              <a:t> </a:t>
            </a:r>
            <a:r>
              <a:rPr dirty="0" spc="-300"/>
              <a:t>SOME</a:t>
            </a:r>
            <a:r>
              <a:rPr dirty="0" spc="-140"/>
              <a:t> </a:t>
            </a:r>
            <a:r>
              <a:rPr dirty="0" spc="-235"/>
              <a:t>RISKS</a:t>
            </a:r>
            <a:r>
              <a:rPr dirty="0" spc="-145"/>
              <a:t> </a:t>
            </a:r>
            <a:r>
              <a:rPr dirty="0" spc="-315"/>
              <a:t>OF</a:t>
            </a:r>
            <a:r>
              <a:rPr dirty="0" spc="-145"/>
              <a:t> </a:t>
            </a:r>
            <a:r>
              <a:rPr dirty="0" spc="-250"/>
              <a:t>VIRUSES</a:t>
            </a:r>
            <a:r>
              <a:rPr dirty="0" spc="-140"/>
              <a:t> </a:t>
            </a:r>
            <a:r>
              <a:rPr dirty="0" spc="-160"/>
              <a:t>(VARIANTS </a:t>
            </a:r>
            <a:r>
              <a:rPr dirty="0" spc="-315"/>
              <a:t>OF</a:t>
            </a:r>
            <a:r>
              <a:rPr dirty="0" spc="-145"/>
              <a:t> </a:t>
            </a:r>
            <a:r>
              <a:rPr dirty="0" spc="-320"/>
              <a:t>COVID),</a:t>
            </a:r>
            <a:r>
              <a:rPr dirty="0" spc="-140"/>
              <a:t> </a:t>
            </a:r>
            <a:r>
              <a:rPr dirty="0" spc="-360"/>
              <a:t>I</a:t>
            </a:r>
            <a:r>
              <a:rPr dirty="0" spc="-145"/>
              <a:t> </a:t>
            </a:r>
            <a:r>
              <a:rPr dirty="0" spc="-210"/>
              <a:t>WILL</a:t>
            </a:r>
            <a:r>
              <a:rPr dirty="0" spc="-140"/>
              <a:t> </a:t>
            </a:r>
            <a:r>
              <a:rPr dirty="0" spc="-270"/>
              <a:t>ONLY</a:t>
            </a:r>
            <a:r>
              <a:rPr dirty="0" spc="-145"/>
              <a:t> </a:t>
            </a:r>
            <a:r>
              <a:rPr dirty="0" spc="-300"/>
              <a:t>ATTEND</a:t>
            </a:r>
            <a:r>
              <a:rPr dirty="0" spc="-140"/>
              <a:t> </a:t>
            </a:r>
            <a:r>
              <a:rPr dirty="0" spc="-225"/>
              <a:t>SERVICES</a:t>
            </a:r>
            <a:r>
              <a:rPr dirty="0" spc="-145"/>
              <a:t> </a:t>
            </a:r>
            <a:r>
              <a:rPr dirty="0" spc="-195"/>
              <a:t>VIA</a:t>
            </a:r>
            <a:r>
              <a:rPr dirty="0" spc="-140"/>
              <a:t> </a:t>
            </a:r>
            <a:r>
              <a:rPr dirty="0" spc="-409"/>
              <a:t>ZOOM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00"/>
              <a:t>SEPTEMBER</a:t>
            </a:r>
            <a:r>
              <a:rPr dirty="0" spc="60"/>
              <a:t> </a:t>
            </a:r>
            <a:r>
              <a:rPr dirty="0" spc="70"/>
              <a:t>2022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50"/>
              <a:t>UUCM</a:t>
            </a:r>
            <a:r>
              <a:rPr dirty="0" spc="45"/>
              <a:t> </a:t>
            </a:r>
            <a:r>
              <a:rPr dirty="0" spc="65"/>
              <a:t>SURVEY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98" y="5508875"/>
            <a:ext cx="1694814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Strongly</a:t>
            </a:r>
            <a:r>
              <a:rPr dirty="0" sz="1500" spc="7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Agree</a:t>
            </a:r>
            <a:r>
              <a:rPr dirty="0" sz="1500" spc="80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13</a:t>
            </a:r>
            <a:endParaRPr sz="15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603601" y="5508875"/>
            <a:ext cx="8483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Agree</a:t>
            </a:r>
            <a:r>
              <a:rPr dirty="0" sz="1500" spc="45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18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19335" y="5508875"/>
            <a:ext cx="9245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85" b="1">
                <a:latin typeface="Arial"/>
                <a:cs typeface="Arial"/>
              </a:rPr>
              <a:t>Neutral</a:t>
            </a:r>
            <a:r>
              <a:rPr dirty="0" sz="1500" spc="-15" b="1">
                <a:latin typeface="Arial"/>
                <a:cs typeface="Arial"/>
              </a:rPr>
              <a:t> </a:t>
            </a:r>
            <a:r>
              <a:rPr dirty="0" sz="1500" spc="-50" b="1">
                <a:latin typeface="Arial"/>
                <a:cs typeface="Arial"/>
              </a:rPr>
              <a:t>7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171519" y="5508875"/>
            <a:ext cx="11277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Disagree</a:t>
            </a:r>
            <a:r>
              <a:rPr dirty="0" sz="1500" spc="130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10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656930" y="5508875"/>
            <a:ext cx="18643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Strongly</a:t>
            </a:r>
            <a:r>
              <a:rPr dirty="0" sz="1500" spc="1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Disagree</a:t>
            </a:r>
            <a:r>
              <a:rPr dirty="0" sz="1500" spc="120" b="1">
                <a:latin typeface="Arial"/>
                <a:cs typeface="Arial"/>
              </a:rPr>
              <a:t> </a:t>
            </a:r>
            <a:r>
              <a:rPr dirty="0" sz="1500" spc="-50" b="1">
                <a:latin typeface="Arial"/>
                <a:cs typeface="Arial"/>
              </a:rPr>
              <a:t>5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937300" y="1867191"/>
            <a:ext cx="7886700" cy="9525"/>
          </a:xfrm>
          <a:custGeom>
            <a:avLst/>
            <a:gdLst/>
            <a:ahLst/>
            <a:cxnLst/>
            <a:rect l="l" t="t" r="r" b="b"/>
            <a:pathLst>
              <a:path w="7886700" h="9525">
                <a:moveTo>
                  <a:pt x="7886605" y="9518"/>
                </a:moveTo>
                <a:lnTo>
                  <a:pt x="0" y="9518"/>
                </a:lnTo>
                <a:lnTo>
                  <a:pt x="0" y="0"/>
                </a:lnTo>
                <a:lnTo>
                  <a:pt x="7886605" y="0"/>
                </a:lnTo>
                <a:lnTo>
                  <a:pt x="7886605" y="9518"/>
                </a:lnTo>
                <a:close/>
              </a:path>
            </a:pathLst>
          </a:custGeom>
          <a:solidFill>
            <a:srgbClr val="212121">
              <a:alpha val="24708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937300" y="2222703"/>
            <a:ext cx="7886700" cy="3207385"/>
            <a:chOff x="937300" y="2222703"/>
            <a:chExt cx="7886700" cy="3207385"/>
          </a:xfrm>
        </p:grpSpPr>
        <p:sp>
          <p:nvSpPr>
            <p:cNvPr id="9" name="object 9" descr=""/>
            <p:cNvSpPr/>
            <p:nvPr/>
          </p:nvSpPr>
          <p:spPr>
            <a:xfrm>
              <a:off x="937298" y="2755404"/>
              <a:ext cx="7886700" cy="1786255"/>
            </a:xfrm>
            <a:custGeom>
              <a:avLst/>
              <a:gdLst/>
              <a:ahLst/>
              <a:cxnLst/>
              <a:rect l="l" t="t" r="r" b="b"/>
              <a:pathLst>
                <a:path w="7886700" h="1786254">
                  <a:moveTo>
                    <a:pt x="7886598" y="1776412"/>
                  </a:moveTo>
                  <a:lnTo>
                    <a:pt x="0" y="1776412"/>
                  </a:lnTo>
                  <a:lnTo>
                    <a:pt x="0" y="1785937"/>
                  </a:lnTo>
                  <a:lnTo>
                    <a:pt x="7886598" y="1785937"/>
                  </a:lnTo>
                  <a:lnTo>
                    <a:pt x="7886598" y="1776412"/>
                  </a:lnTo>
                  <a:close/>
                </a:path>
                <a:path w="7886700" h="1786254">
                  <a:moveTo>
                    <a:pt x="7886598" y="888212"/>
                  </a:moveTo>
                  <a:lnTo>
                    <a:pt x="0" y="888212"/>
                  </a:lnTo>
                  <a:lnTo>
                    <a:pt x="0" y="897724"/>
                  </a:lnTo>
                  <a:lnTo>
                    <a:pt x="7886598" y="897724"/>
                  </a:lnTo>
                  <a:lnTo>
                    <a:pt x="7886598" y="888212"/>
                  </a:lnTo>
                  <a:close/>
                </a:path>
                <a:path w="7886700" h="1786254">
                  <a:moveTo>
                    <a:pt x="788659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7886598" y="9525"/>
                  </a:lnTo>
                  <a:lnTo>
                    <a:pt x="7886598" y="0"/>
                  </a:lnTo>
                  <a:close/>
                </a:path>
              </a:pathLst>
            </a:custGeom>
            <a:solidFill>
              <a:srgbClr val="212121">
                <a:alpha val="2470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37300" y="5420022"/>
              <a:ext cx="7886700" cy="9525"/>
            </a:xfrm>
            <a:custGeom>
              <a:avLst/>
              <a:gdLst/>
              <a:ahLst/>
              <a:cxnLst/>
              <a:rect l="l" t="t" r="r" b="b"/>
              <a:pathLst>
                <a:path w="7886700" h="9525">
                  <a:moveTo>
                    <a:pt x="7886605" y="9518"/>
                  </a:moveTo>
                  <a:lnTo>
                    <a:pt x="0" y="9518"/>
                  </a:lnTo>
                  <a:lnTo>
                    <a:pt x="0" y="0"/>
                  </a:lnTo>
                  <a:lnTo>
                    <a:pt x="7886605" y="0"/>
                  </a:lnTo>
                  <a:lnTo>
                    <a:pt x="7886605" y="9518"/>
                  </a:lnTo>
                  <a:close/>
                </a:path>
              </a:pathLst>
            </a:custGeom>
            <a:solidFill>
              <a:srgbClr val="212121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937348" y="2222715"/>
              <a:ext cx="7886700" cy="3200400"/>
            </a:xfrm>
            <a:custGeom>
              <a:avLst/>
              <a:gdLst/>
              <a:ahLst/>
              <a:cxnLst/>
              <a:rect l="l" t="t" r="r" b="b"/>
              <a:pathLst>
                <a:path w="7886700" h="3200400">
                  <a:moveTo>
                    <a:pt x="473189" y="925487"/>
                  </a:moveTo>
                  <a:lnTo>
                    <a:pt x="470217" y="910767"/>
                  </a:lnTo>
                  <a:lnTo>
                    <a:pt x="462102" y="898753"/>
                  </a:lnTo>
                  <a:lnTo>
                    <a:pt x="450075" y="890638"/>
                  </a:lnTo>
                  <a:lnTo>
                    <a:pt x="435330" y="887666"/>
                  </a:lnTo>
                  <a:lnTo>
                    <a:pt x="37858" y="887666"/>
                  </a:lnTo>
                  <a:lnTo>
                    <a:pt x="23114" y="890638"/>
                  </a:lnTo>
                  <a:lnTo>
                    <a:pt x="11087" y="898753"/>
                  </a:lnTo>
                  <a:lnTo>
                    <a:pt x="2971" y="910767"/>
                  </a:lnTo>
                  <a:lnTo>
                    <a:pt x="0" y="925487"/>
                  </a:lnTo>
                  <a:lnTo>
                    <a:pt x="0" y="3200400"/>
                  </a:lnTo>
                  <a:lnTo>
                    <a:pt x="473189" y="3200400"/>
                  </a:lnTo>
                  <a:lnTo>
                    <a:pt x="473189" y="925487"/>
                  </a:lnTo>
                  <a:close/>
                </a:path>
                <a:path w="7886700" h="3200400">
                  <a:moveTo>
                    <a:pt x="2326513" y="37807"/>
                  </a:moveTo>
                  <a:lnTo>
                    <a:pt x="2323541" y="23088"/>
                  </a:lnTo>
                  <a:lnTo>
                    <a:pt x="2315426" y="11074"/>
                  </a:lnTo>
                  <a:lnTo>
                    <a:pt x="2303399" y="2971"/>
                  </a:lnTo>
                  <a:lnTo>
                    <a:pt x="2288667" y="0"/>
                  </a:lnTo>
                  <a:lnTo>
                    <a:pt x="1891182" y="0"/>
                  </a:lnTo>
                  <a:lnTo>
                    <a:pt x="1876450" y="2971"/>
                  </a:lnTo>
                  <a:lnTo>
                    <a:pt x="1864410" y="11074"/>
                  </a:lnTo>
                  <a:lnTo>
                    <a:pt x="1856295" y="23088"/>
                  </a:lnTo>
                  <a:lnTo>
                    <a:pt x="1853323" y="37807"/>
                  </a:lnTo>
                  <a:lnTo>
                    <a:pt x="1853323" y="3200400"/>
                  </a:lnTo>
                  <a:lnTo>
                    <a:pt x="2326513" y="3200400"/>
                  </a:lnTo>
                  <a:lnTo>
                    <a:pt x="2326513" y="37807"/>
                  </a:lnTo>
                  <a:close/>
                </a:path>
                <a:path w="7886700" h="3200400">
                  <a:moveTo>
                    <a:pt x="4179836" y="1990699"/>
                  </a:moveTo>
                  <a:lnTo>
                    <a:pt x="4176865" y="1975980"/>
                  </a:lnTo>
                  <a:lnTo>
                    <a:pt x="4168749" y="1963966"/>
                  </a:lnTo>
                  <a:lnTo>
                    <a:pt x="4156722" y="1955863"/>
                  </a:lnTo>
                  <a:lnTo>
                    <a:pt x="4141990" y="1952891"/>
                  </a:lnTo>
                  <a:lnTo>
                    <a:pt x="3744506" y="1952891"/>
                  </a:lnTo>
                  <a:lnTo>
                    <a:pt x="3729774" y="1955863"/>
                  </a:lnTo>
                  <a:lnTo>
                    <a:pt x="3717734" y="1963966"/>
                  </a:lnTo>
                  <a:lnTo>
                    <a:pt x="3709632" y="1975980"/>
                  </a:lnTo>
                  <a:lnTo>
                    <a:pt x="3706647" y="1990699"/>
                  </a:lnTo>
                  <a:lnTo>
                    <a:pt x="3706647" y="3200400"/>
                  </a:lnTo>
                  <a:lnTo>
                    <a:pt x="4179836" y="3200400"/>
                  </a:lnTo>
                  <a:lnTo>
                    <a:pt x="4179836" y="1990699"/>
                  </a:lnTo>
                  <a:close/>
                </a:path>
                <a:path w="7886700" h="3200400">
                  <a:moveTo>
                    <a:pt x="6033173" y="1458099"/>
                  </a:moveTo>
                  <a:lnTo>
                    <a:pt x="6030188" y="1443380"/>
                  </a:lnTo>
                  <a:lnTo>
                    <a:pt x="6022086" y="1431353"/>
                  </a:lnTo>
                  <a:lnTo>
                    <a:pt x="6010046" y="1423250"/>
                  </a:lnTo>
                  <a:lnTo>
                    <a:pt x="5995314" y="1420279"/>
                  </a:lnTo>
                  <a:lnTo>
                    <a:pt x="5597830" y="1420279"/>
                  </a:lnTo>
                  <a:lnTo>
                    <a:pt x="5583098" y="1423250"/>
                  </a:lnTo>
                  <a:lnTo>
                    <a:pt x="5571071" y="1431353"/>
                  </a:lnTo>
                  <a:lnTo>
                    <a:pt x="5562955" y="1443380"/>
                  </a:lnTo>
                  <a:lnTo>
                    <a:pt x="5559984" y="1458099"/>
                  </a:lnTo>
                  <a:lnTo>
                    <a:pt x="5559984" y="3200400"/>
                  </a:lnTo>
                  <a:lnTo>
                    <a:pt x="6033173" y="3200400"/>
                  </a:lnTo>
                  <a:lnTo>
                    <a:pt x="6033173" y="1458099"/>
                  </a:lnTo>
                  <a:close/>
                </a:path>
                <a:path w="7886700" h="3200400">
                  <a:moveTo>
                    <a:pt x="7886497" y="2345779"/>
                  </a:moveTo>
                  <a:lnTo>
                    <a:pt x="7883525" y="2331059"/>
                  </a:lnTo>
                  <a:lnTo>
                    <a:pt x="7875410" y="2319032"/>
                  </a:lnTo>
                  <a:lnTo>
                    <a:pt x="7863370" y="2310930"/>
                  </a:lnTo>
                  <a:lnTo>
                    <a:pt x="7848638" y="2307958"/>
                  </a:lnTo>
                  <a:lnTo>
                    <a:pt x="7451166" y="2307958"/>
                  </a:lnTo>
                  <a:lnTo>
                    <a:pt x="7436421" y="2310930"/>
                  </a:lnTo>
                  <a:lnTo>
                    <a:pt x="7424394" y="2319032"/>
                  </a:lnTo>
                  <a:lnTo>
                    <a:pt x="7416279" y="2331059"/>
                  </a:lnTo>
                  <a:lnTo>
                    <a:pt x="7413307" y="2345779"/>
                  </a:lnTo>
                  <a:lnTo>
                    <a:pt x="7413307" y="3200400"/>
                  </a:lnTo>
                  <a:lnTo>
                    <a:pt x="7886497" y="3200400"/>
                  </a:lnTo>
                  <a:lnTo>
                    <a:pt x="7886497" y="2345779"/>
                  </a:lnTo>
                  <a:close/>
                </a:path>
              </a:pathLst>
            </a:custGeom>
            <a:solidFill>
              <a:srgbClr val="FFFFF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60182" y="1743716"/>
            <a:ext cx="24447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-25" b="1">
                <a:latin typeface="Arial"/>
                <a:cs typeface="Arial"/>
              </a:rPr>
              <a:t>20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60182" y="2632492"/>
            <a:ext cx="24447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-25" b="1">
                <a:latin typeface="Arial"/>
                <a:cs typeface="Arial"/>
              </a:rPr>
              <a:t>15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60182" y="3521266"/>
            <a:ext cx="24447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-25" b="1">
                <a:latin typeface="Arial"/>
                <a:cs typeface="Arial"/>
              </a:rPr>
              <a:t>10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69571" y="4410041"/>
            <a:ext cx="13525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25" b="1">
                <a:latin typeface="Arial"/>
                <a:cs typeface="Arial"/>
              </a:rPr>
              <a:t>5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69571" y="5298816"/>
            <a:ext cx="13525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25" b="1">
                <a:latin typeface="Arial"/>
                <a:cs typeface="Arial"/>
              </a:rPr>
              <a:t>0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613768" y="6299115"/>
            <a:ext cx="8503920" cy="47625"/>
          </a:xfrm>
          <a:custGeom>
            <a:avLst/>
            <a:gdLst/>
            <a:ahLst/>
            <a:cxnLst/>
            <a:rect l="l" t="t" r="r" b="b"/>
            <a:pathLst>
              <a:path w="8503920" h="47625">
                <a:moveTo>
                  <a:pt x="8503883" y="47624"/>
                </a:moveTo>
                <a:lnTo>
                  <a:pt x="0" y="47624"/>
                </a:lnTo>
                <a:lnTo>
                  <a:pt x="0" y="0"/>
                </a:lnTo>
                <a:lnTo>
                  <a:pt x="8503883" y="0"/>
                </a:lnTo>
                <a:lnTo>
                  <a:pt x="8503883" y="476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340" rIns="0" bIns="0" rtlCol="0" vert="horz">
            <a:spAutoFit/>
          </a:bodyPr>
          <a:lstStyle/>
          <a:p>
            <a:pPr algn="ctr" marR="5080" indent="-635">
              <a:lnSpc>
                <a:spcPts val="2850"/>
              </a:lnSpc>
              <a:spcBef>
                <a:spcPts val="420"/>
              </a:spcBef>
            </a:pPr>
            <a:r>
              <a:rPr dirty="0" spc="-229"/>
              <a:t>EVEN</a:t>
            </a:r>
            <a:r>
              <a:rPr dirty="0" spc="-150"/>
              <a:t> </a:t>
            </a:r>
            <a:r>
              <a:rPr dirty="0" spc="-195"/>
              <a:t>AFTER</a:t>
            </a:r>
            <a:r>
              <a:rPr dirty="0" spc="-145"/>
              <a:t> </a:t>
            </a:r>
            <a:r>
              <a:rPr dirty="0" spc="-330"/>
              <a:t>THE</a:t>
            </a:r>
            <a:r>
              <a:rPr dirty="0" spc="-145"/>
              <a:t> </a:t>
            </a:r>
            <a:r>
              <a:rPr dirty="0" spc="-235"/>
              <a:t>RISKS</a:t>
            </a:r>
            <a:r>
              <a:rPr dirty="0" spc="-145"/>
              <a:t> </a:t>
            </a:r>
            <a:r>
              <a:rPr dirty="0" spc="-315"/>
              <a:t>OF</a:t>
            </a:r>
            <a:r>
              <a:rPr dirty="0" spc="-145"/>
              <a:t> </a:t>
            </a:r>
            <a:r>
              <a:rPr dirty="0" spc="-365"/>
              <a:t>COVID</a:t>
            </a:r>
            <a:r>
              <a:rPr dirty="0" spc="-145"/>
              <a:t> </a:t>
            </a:r>
            <a:r>
              <a:rPr dirty="0" spc="-285"/>
              <a:t>BECOME</a:t>
            </a:r>
            <a:r>
              <a:rPr dirty="0" spc="-145"/>
              <a:t> </a:t>
            </a:r>
            <a:r>
              <a:rPr dirty="0" spc="-185"/>
              <a:t>VERY</a:t>
            </a:r>
            <a:r>
              <a:rPr dirty="0" spc="-145"/>
              <a:t> </a:t>
            </a:r>
            <a:r>
              <a:rPr dirty="0" spc="-290"/>
              <a:t>LOW,</a:t>
            </a:r>
            <a:r>
              <a:rPr dirty="0" spc="-145"/>
              <a:t> </a:t>
            </a:r>
            <a:r>
              <a:rPr dirty="0" spc="-360"/>
              <a:t>I</a:t>
            </a:r>
            <a:r>
              <a:rPr dirty="0" spc="-145"/>
              <a:t> </a:t>
            </a:r>
            <a:r>
              <a:rPr dirty="0" spc="-20"/>
              <a:t>WILL </a:t>
            </a:r>
            <a:r>
              <a:rPr dirty="0" spc="-245"/>
              <a:t>PERIODICALLY</a:t>
            </a:r>
            <a:r>
              <a:rPr dirty="0" spc="-130"/>
              <a:t> </a:t>
            </a:r>
            <a:r>
              <a:rPr dirty="0" spc="-425"/>
              <a:t>OR</a:t>
            </a:r>
            <a:r>
              <a:rPr dirty="0" spc="-125"/>
              <a:t> </a:t>
            </a:r>
            <a:r>
              <a:rPr dirty="0" spc="-204"/>
              <a:t>REGULARLY</a:t>
            </a:r>
            <a:r>
              <a:rPr dirty="0" spc="-125"/>
              <a:t> </a:t>
            </a:r>
            <a:r>
              <a:rPr dirty="0" spc="-300"/>
              <a:t>ATTEND</a:t>
            </a:r>
            <a:r>
              <a:rPr dirty="0" spc="-130"/>
              <a:t> </a:t>
            </a:r>
            <a:r>
              <a:rPr dirty="0" spc="-225"/>
              <a:t>SERVICES</a:t>
            </a:r>
            <a:r>
              <a:rPr dirty="0" spc="-125"/>
              <a:t> </a:t>
            </a:r>
            <a:r>
              <a:rPr dirty="0" spc="-195"/>
              <a:t>VIA</a:t>
            </a:r>
            <a:r>
              <a:rPr dirty="0" spc="-125"/>
              <a:t> </a:t>
            </a:r>
            <a:r>
              <a:rPr dirty="0" spc="-25"/>
              <a:t>‘ZOOM’ </a:t>
            </a:r>
            <a:r>
              <a:rPr dirty="0" spc="-215"/>
              <a:t>BECAUSE</a:t>
            </a:r>
            <a:r>
              <a:rPr dirty="0" spc="-155"/>
              <a:t> </a:t>
            </a:r>
            <a:r>
              <a:rPr dirty="0" spc="-315"/>
              <a:t>OF</a:t>
            </a:r>
            <a:r>
              <a:rPr dirty="0" spc="-150"/>
              <a:t> EASE </a:t>
            </a:r>
            <a:r>
              <a:rPr dirty="0" spc="-315"/>
              <a:t>OF</a:t>
            </a:r>
            <a:r>
              <a:rPr dirty="0" spc="-150"/>
              <a:t> </a:t>
            </a:r>
            <a:r>
              <a:rPr dirty="0" spc="-185"/>
              <a:t>ACCESS</a:t>
            </a:r>
            <a:r>
              <a:rPr dirty="0" spc="-150"/>
              <a:t> </a:t>
            </a:r>
            <a:r>
              <a:rPr dirty="0" spc="-425"/>
              <a:t>OR</a:t>
            </a:r>
            <a:r>
              <a:rPr dirty="0" spc="-150"/>
              <a:t> </a:t>
            </a:r>
            <a:r>
              <a:rPr dirty="0" spc="-310"/>
              <a:t>FOR</a:t>
            </a:r>
            <a:r>
              <a:rPr dirty="0" spc="-150"/>
              <a:t> </a:t>
            </a:r>
            <a:r>
              <a:rPr dirty="0" spc="-370"/>
              <a:t>OTHER</a:t>
            </a:r>
            <a:r>
              <a:rPr dirty="0" spc="-150"/>
              <a:t> </a:t>
            </a:r>
            <a:r>
              <a:rPr dirty="0" spc="-229"/>
              <a:t>PERSONAL</a:t>
            </a:r>
            <a:r>
              <a:rPr dirty="0" spc="-150"/>
              <a:t> </a:t>
            </a:r>
            <a:r>
              <a:rPr dirty="0" spc="-270"/>
              <a:t>REASONS</a:t>
            </a:r>
          </a:p>
        </p:txBody>
      </p: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00"/>
              <a:t>SEPTEMBER</a:t>
            </a:r>
            <a:r>
              <a:rPr dirty="0" spc="60"/>
              <a:t> </a:t>
            </a:r>
            <a:r>
              <a:rPr dirty="0" spc="70"/>
              <a:t>2022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50"/>
              <a:t>UUCM</a:t>
            </a:r>
            <a:r>
              <a:rPr dirty="0" spc="45"/>
              <a:t> </a:t>
            </a:r>
            <a:r>
              <a:rPr dirty="0" spc="65"/>
              <a:t>SURVEY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1418" y="5508873"/>
            <a:ext cx="15849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Strongly</a:t>
            </a:r>
            <a:r>
              <a:rPr dirty="0" sz="1500" spc="7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Agree</a:t>
            </a:r>
            <a:r>
              <a:rPr dirty="0" sz="1500" spc="80" b="1">
                <a:latin typeface="Arial"/>
                <a:cs typeface="Arial"/>
              </a:rPr>
              <a:t> </a:t>
            </a:r>
            <a:r>
              <a:rPr dirty="0" sz="1500" spc="-50" b="1">
                <a:latin typeface="Arial"/>
                <a:cs typeface="Arial"/>
              </a:rPr>
              <a:t>8</a:t>
            </a:r>
            <a:endParaRPr sz="15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603601" y="5508873"/>
            <a:ext cx="8483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Agree</a:t>
            </a:r>
            <a:r>
              <a:rPr dirty="0" sz="1500" spc="45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11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364566" y="5508873"/>
            <a:ext cx="103378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85" b="1">
                <a:latin typeface="Arial"/>
                <a:cs typeface="Arial"/>
              </a:rPr>
              <a:t>Neutral</a:t>
            </a:r>
            <a:r>
              <a:rPr dirty="0" sz="1500" spc="-15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15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171519" y="5508873"/>
            <a:ext cx="11277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Disagree</a:t>
            </a:r>
            <a:r>
              <a:rPr dirty="0" sz="1500" spc="130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12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656930" y="5508873"/>
            <a:ext cx="18643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b="1">
                <a:latin typeface="Arial"/>
                <a:cs typeface="Arial"/>
              </a:rPr>
              <a:t>Strongly</a:t>
            </a:r>
            <a:r>
              <a:rPr dirty="0" sz="1500" spc="1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Disagree</a:t>
            </a:r>
            <a:r>
              <a:rPr dirty="0" sz="1500" spc="120" b="1">
                <a:latin typeface="Arial"/>
                <a:cs typeface="Arial"/>
              </a:rPr>
              <a:t> </a:t>
            </a:r>
            <a:r>
              <a:rPr dirty="0" sz="1500" spc="-50" b="1">
                <a:latin typeface="Arial"/>
                <a:cs typeface="Arial"/>
              </a:rPr>
              <a:t>6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937300" y="1867191"/>
            <a:ext cx="7886700" cy="3562350"/>
            <a:chOff x="937300" y="1867191"/>
            <a:chExt cx="7886700" cy="3562350"/>
          </a:xfrm>
        </p:grpSpPr>
        <p:sp>
          <p:nvSpPr>
            <p:cNvPr id="8" name="object 8" descr=""/>
            <p:cNvSpPr/>
            <p:nvPr/>
          </p:nvSpPr>
          <p:spPr>
            <a:xfrm>
              <a:off x="937298" y="1867191"/>
              <a:ext cx="7886700" cy="2378075"/>
            </a:xfrm>
            <a:custGeom>
              <a:avLst/>
              <a:gdLst/>
              <a:ahLst/>
              <a:cxnLst/>
              <a:rect l="l" t="t" r="r" b="b"/>
              <a:pathLst>
                <a:path w="7886700" h="2378075">
                  <a:moveTo>
                    <a:pt x="7886598" y="2368562"/>
                  </a:moveTo>
                  <a:lnTo>
                    <a:pt x="0" y="2368562"/>
                  </a:lnTo>
                  <a:lnTo>
                    <a:pt x="0" y="2378075"/>
                  </a:lnTo>
                  <a:lnTo>
                    <a:pt x="7886598" y="2378075"/>
                  </a:lnTo>
                  <a:lnTo>
                    <a:pt x="7886598" y="2368562"/>
                  </a:lnTo>
                  <a:close/>
                </a:path>
                <a:path w="7886700" h="2378075">
                  <a:moveTo>
                    <a:pt x="7886598" y="1184287"/>
                  </a:moveTo>
                  <a:lnTo>
                    <a:pt x="0" y="1184287"/>
                  </a:lnTo>
                  <a:lnTo>
                    <a:pt x="0" y="1193800"/>
                  </a:lnTo>
                  <a:lnTo>
                    <a:pt x="7886598" y="1193800"/>
                  </a:lnTo>
                  <a:lnTo>
                    <a:pt x="7886598" y="1184287"/>
                  </a:lnTo>
                  <a:close/>
                </a:path>
                <a:path w="7886700" h="2378075">
                  <a:moveTo>
                    <a:pt x="788659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7886598" y="9525"/>
                  </a:lnTo>
                  <a:lnTo>
                    <a:pt x="7886598" y="0"/>
                  </a:lnTo>
                  <a:close/>
                </a:path>
              </a:pathLst>
            </a:custGeom>
            <a:solidFill>
              <a:srgbClr val="212121">
                <a:alpha val="2470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37300" y="5420022"/>
              <a:ext cx="7886700" cy="9525"/>
            </a:xfrm>
            <a:custGeom>
              <a:avLst/>
              <a:gdLst/>
              <a:ahLst/>
              <a:cxnLst/>
              <a:rect l="l" t="t" r="r" b="b"/>
              <a:pathLst>
                <a:path w="7886700" h="9525">
                  <a:moveTo>
                    <a:pt x="7886605" y="9518"/>
                  </a:moveTo>
                  <a:lnTo>
                    <a:pt x="0" y="9518"/>
                  </a:lnTo>
                  <a:lnTo>
                    <a:pt x="0" y="0"/>
                  </a:lnTo>
                  <a:lnTo>
                    <a:pt x="7886605" y="0"/>
                  </a:lnTo>
                  <a:lnTo>
                    <a:pt x="7886605" y="9518"/>
                  </a:lnTo>
                  <a:close/>
                </a:path>
              </a:pathLst>
            </a:custGeom>
            <a:solidFill>
              <a:srgbClr val="212121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37298" y="1867191"/>
              <a:ext cx="7886700" cy="3562350"/>
            </a:xfrm>
            <a:custGeom>
              <a:avLst/>
              <a:gdLst/>
              <a:ahLst/>
              <a:cxnLst/>
              <a:rect l="l" t="t" r="r" b="b"/>
              <a:pathLst>
                <a:path w="7886700" h="3562350">
                  <a:moveTo>
                    <a:pt x="473189" y="1698104"/>
                  </a:moveTo>
                  <a:lnTo>
                    <a:pt x="470217" y="1683359"/>
                  </a:lnTo>
                  <a:lnTo>
                    <a:pt x="462102" y="1671307"/>
                  </a:lnTo>
                  <a:lnTo>
                    <a:pt x="450075" y="1663192"/>
                  </a:lnTo>
                  <a:lnTo>
                    <a:pt x="435330" y="1660207"/>
                  </a:lnTo>
                  <a:lnTo>
                    <a:pt x="37846" y="1660207"/>
                  </a:lnTo>
                  <a:lnTo>
                    <a:pt x="23114" y="1663192"/>
                  </a:lnTo>
                  <a:lnTo>
                    <a:pt x="11087" y="1671307"/>
                  </a:lnTo>
                  <a:lnTo>
                    <a:pt x="2971" y="1683359"/>
                  </a:lnTo>
                  <a:lnTo>
                    <a:pt x="0" y="1698104"/>
                  </a:lnTo>
                  <a:lnTo>
                    <a:pt x="0" y="3562350"/>
                  </a:lnTo>
                  <a:lnTo>
                    <a:pt x="473189" y="3562350"/>
                  </a:lnTo>
                  <a:lnTo>
                    <a:pt x="473189" y="1698104"/>
                  </a:lnTo>
                  <a:close/>
                </a:path>
                <a:path w="7886700" h="3562350">
                  <a:moveTo>
                    <a:pt x="2326538" y="986586"/>
                  </a:moveTo>
                  <a:lnTo>
                    <a:pt x="2323566" y="971842"/>
                  </a:lnTo>
                  <a:lnTo>
                    <a:pt x="2315451" y="959789"/>
                  </a:lnTo>
                  <a:lnTo>
                    <a:pt x="2303424" y="951674"/>
                  </a:lnTo>
                  <a:lnTo>
                    <a:pt x="2288692" y="948690"/>
                  </a:lnTo>
                  <a:lnTo>
                    <a:pt x="1891207" y="948690"/>
                  </a:lnTo>
                  <a:lnTo>
                    <a:pt x="1876463" y="951674"/>
                  </a:lnTo>
                  <a:lnTo>
                    <a:pt x="1864436" y="959789"/>
                  </a:lnTo>
                  <a:lnTo>
                    <a:pt x="1856320" y="971842"/>
                  </a:lnTo>
                  <a:lnTo>
                    <a:pt x="1853349" y="986586"/>
                  </a:lnTo>
                  <a:lnTo>
                    <a:pt x="1853349" y="3562350"/>
                  </a:lnTo>
                  <a:lnTo>
                    <a:pt x="2326538" y="3562350"/>
                  </a:lnTo>
                  <a:lnTo>
                    <a:pt x="2326538" y="986586"/>
                  </a:lnTo>
                  <a:close/>
                </a:path>
                <a:path w="7886700" h="3562350">
                  <a:moveTo>
                    <a:pt x="4179900" y="37896"/>
                  </a:moveTo>
                  <a:lnTo>
                    <a:pt x="4176915" y="23152"/>
                  </a:lnTo>
                  <a:lnTo>
                    <a:pt x="4168813" y="11099"/>
                  </a:lnTo>
                  <a:lnTo>
                    <a:pt x="4156773" y="2984"/>
                  </a:lnTo>
                  <a:lnTo>
                    <a:pt x="4142041" y="0"/>
                  </a:lnTo>
                  <a:lnTo>
                    <a:pt x="3744557" y="0"/>
                  </a:lnTo>
                  <a:lnTo>
                    <a:pt x="3729825" y="2984"/>
                  </a:lnTo>
                  <a:lnTo>
                    <a:pt x="3717785" y="11099"/>
                  </a:lnTo>
                  <a:lnTo>
                    <a:pt x="3709670" y="23152"/>
                  </a:lnTo>
                  <a:lnTo>
                    <a:pt x="3706698" y="37896"/>
                  </a:lnTo>
                  <a:lnTo>
                    <a:pt x="3706698" y="3562350"/>
                  </a:lnTo>
                  <a:lnTo>
                    <a:pt x="4179900" y="3562350"/>
                  </a:lnTo>
                  <a:lnTo>
                    <a:pt x="4179900" y="37896"/>
                  </a:lnTo>
                  <a:close/>
                </a:path>
                <a:path w="7886700" h="3562350">
                  <a:moveTo>
                    <a:pt x="6033249" y="749414"/>
                  </a:moveTo>
                  <a:lnTo>
                    <a:pt x="6009881" y="714413"/>
                  </a:lnTo>
                  <a:lnTo>
                    <a:pt x="5995390" y="711517"/>
                  </a:lnTo>
                  <a:lnTo>
                    <a:pt x="5597906" y="711517"/>
                  </a:lnTo>
                  <a:lnTo>
                    <a:pt x="5562930" y="734910"/>
                  </a:lnTo>
                  <a:lnTo>
                    <a:pt x="5560047" y="749414"/>
                  </a:lnTo>
                  <a:lnTo>
                    <a:pt x="5560047" y="3562350"/>
                  </a:lnTo>
                  <a:lnTo>
                    <a:pt x="6033249" y="3562350"/>
                  </a:lnTo>
                  <a:lnTo>
                    <a:pt x="6033249" y="749414"/>
                  </a:lnTo>
                  <a:close/>
                </a:path>
                <a:path w="7886700" h="3562350">
                  <a:moveTo>
                    <a:pt x="7886598" y="2172449"/>
                  </a:moveTo>
                  <a:lnTo>
                    <a:pt x="7883626" y="2157704"/>
                  </a:lnTo>
                  <a:lnTo>
                    <a:pt x="7875511" y="2145652"/>
                  </a:lnTo>
                  <a:lnTo>
                    <a:pt x="7863484" y="2137537"/>
                  </a:lnTo>
                  <a:lnTo>
                    <a:pt x="7848740" y="2134552"/>
                  </a:lnTo>
                  <a:lnTo>
                    <a:pt x="7451255" y="2134552"/>
                  </a:lnTo>
                  <a:lnTo>
                    <a:pt x="7436523" y="2137537"/>
                  </a:lnTo>
                  <a:lnTo>
                    <a:pt x="7424496" y="2145652"/>
                  </a:lnTo>
                  <a:lnTo>
                    <a:pt x="7416381" y="2157704"/>
                  </a:lnTo>
                  <a:lnTo>
                    <a:pt x="7413409" y="2172449"/>
                  </a:lnTo>
                  <a:lnTo>
                    <a:pt x="7413409" y="3562350"/>
                  </a:lnTo>
                  <a:lnTo>
                    <a:pt x="7886598" y="3562350"/>
                  </a:lnTo>
                  <a:lnTo>
                    <a:pt x="7886598" y="2172449"/>
                  </a:lnTo>
                  <a:close/>
                </a:path>
              </a:pathLst>
            </a:custGeom>
            <a:solidFill>
              <a:srgbClr val="FFFFF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560182" y="1743716"/>
            <a:ext cx="24447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-25" b="1">
                <a:latin typeface="Arial"/>
                <a:cs typeface="Arial"/>
              </a:rPr>
              <a:t>15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60182" y="2928750"/>
            <a:ext cx="24447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-25" b="1">
                <a:latin typeface="Arial"/>
                <a:cs typeface="Arial"/>
              </a:rPr>
              <a:t>10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69571" y="4113783"/>
            <a:ext cx="13525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25" b="1">
                <a:latin typeface="Arial"/>
                <a:cs typeface="Arial"/>
              </a:rPr>
              <a:t>5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69571" y="5298814"/>
            <a:ext cx="13525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25" b="1">
                <a:latin typeface="Arial"/>
                <a:cs typeface="Arial"/>
              </a:rPr>
              <a:t>0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613768" y="6299114"/>
            <a:ext cx="8503920" cy="47625"/>
          </a:xfrm>
          <a:custGeom>
            <a:avLst/>
            <a:gdLst/>
            <a:ahLst/>
            <a:cxnLst/>
            <a:rect l="l" t="t" r="r" b="b"/>
            <a:pathLst>
              <a:path w="8503920" h="47625">
                <a:moveTo>
                  <a:pt x="8503883" y="47624"/>
                </a:moveTo>
                <a:lnTo>
                  <a:pt x="0" y="47624"/>
                </a:lnTo>
                <a:lnTo>
                  <a:pt x="0" y="0"/>
                </a:lnTo>
                <a:lnTo>
                  <a:pt x="8503883" y="0"/>
                </a:lnTo>
                <a:lnTo>
                  <a:pt x="8503883" y="476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4317" rIns="0" bIns="0" rtlCol="0" vert="horz">
            <a:spAutoFit/>
          </a:bodyPr>
          <a:lstStyle/>
          <a:p>
            <a:pPr marL="2496185" marR="5080" indent="-2298700">
              <a:lnSpc>
                <a:spcPts val="2850"/>
              </a:lnSpc>
              <a:spcBef>
                <a:spcPts val="420"/>
              </a:spcBef>
            </a:pPr>
            <a:r>
              <a:rPr dirty="0" spc="-360"/>
              <a:t>I</a:t>
            </a:r>
            <a:r>
              <a:rPr dirty="0" spc="-145"/>
              <a:t> </a:t>
            </a:r>
            <a:r>
              <a:rPr dirty="0" spc="-165"/>
              <a:t>VALUE</a:t>
            </a:r>
            <a:r>
              <a:rPr dirty="0" spc="-140"/>
              <a:t> </a:t>
            </a:r>
            <a:r>
              <a:rPr dirty="0" spc="-240"/>
              <a:t>‘IN</a:t>
            </a:r>
            <a:r>
              <a:rPr dirty="0" spc="-145"/>
              <a:t> </a:t>
            </a:r>
            <a:r>
              <a:rPr dirty="0" spc="-250"/>
              <a:t>PERSON’</a:t>
            </a:r>
            <a:r>
              <a:rPr dirty="0" spc="-140"/>
              <a:t> </a:t>
            </a:r>
            <a:r>
              <a:rPr dirty="0" spc="-270"/>
              <a:t>ATTENDANCE</a:t>
            </a:r>
            <a:r>
              <a:rPr dirty="0" spc="-145"/>
              <a:t> </a:t>
            </a:r>
            <a:r>
              <a:rPr dirty="0" spc="-315"/>
              <a:t>OF</a:t>
            </a:r>
            <a:r>
              <a:rPr dirty="0" spc="-140"/>
              <a:t> </a:t>
            </a:r>
            <a:r>
              <a:rPr dirty="0" spc="-220"/>
              <a:t>SERVICES,</a:t>
            </a:r>
            <a:r>
              <a:rPr dirty="0" spc="-140"/>
              <a:t> </a:t>
            </a:r>
            <a:r>
              <a:rPr dirty="0" spc="-305"/>
              <a:t>AND</a:t>
            </a:r>
            <a:r>
              <a:rPr dirty="0" spc="-145"/>
              <a:t> </a:t>
            </a:r>
            <a:r>
              <a:rPr dirty="0" spc="-210"/>
              <a:t>WILL</a:t>
            </a:r>
            <a:r>
              <a:rPr dirty="0" spc="-140"/>
              <a:t> </a:t>
            </a:r>
            <a:r>
              <a:rPr dirty="0" spc="-455"/>
              <a:t>NOT </a:t>
            </a:r>
            <a:r>
              <a:rPr dirty="0" spc="-254"/>
              <a:t>USE</a:t>
            </a:r>
            <a:r>
              <a:rPr dirty="0" spc="-140"/>
              <a:t> </a:t>
            </a:r>
            <a:r>
              <a:rPr dirty="0" spc="-270"/>
              <a:t>‘ON-</a:t>
            </a:r>
            <a:r>
              <a:rPr dirty="0" spc="-190"/>
              <a:t>LINE’</a:t>
            </a:r>
            <a:r>
              <a:rPr dirty="0" spc="-140"/>
              <a:t> </a:t>
            </a:r>
            <a:r>
              <a:rPr dirty="0" spc="-280"/>
              <a:t>ATTENDANCE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00"/>
              <a:t>SEPTEMBER</a:t>
            </a:r>
            <a:r>
              <a:rPr dirty="0" spc="60"/>
              <a:t> </a:t>
            </a:r>
            <a:r>
              <a:rPr dirty="0" spc="70"/>
              <a:t>2022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50"/>
              <a:t>UUCM</a:t>
            </a:r>
            <a:r>
              <a:rPr dirty="0" spc="45"/>
              <a:t> </a:t>
            </a:r>
            <a:r>
              <a:rPr dirty="0" spc="65"/>
              <a:t>SURVEY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98" y="5508873"/>
            <a:ext cx="1694814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60" b="1">
                <a:latin typeface="Trebuchet MS"/>
                <a:cs typeface="Trebuchet MS"/>
              </a:rPr>
              <a:t>Strongly</a:t>
            </a:r>
            <a:r>
              <a:rPr dirty="0" sz="1500" spc="-55" b="1">
                <a:latin typeface="Trebuchet MS"/>
                <a:cs typeface="Trebuchet MS"/>
              </a:rPr>
              <a:t> </a:t>
            </a:r>
            <a:r>
              <a:rPr dirty="0" sz="1500" spc="50" b="1">
                <a:latin typeface="Trebuchet MS"/>
                <a:cs typeface="Trebuchet MS"/>
              </a:rPr>
              <a:t>Agree</a:t>
            </a:r>
            <a:r>
              <a:rPr dirty="0" sz="1500" spc="-55" b="1">
                <a:latin typeface="Trebuchet MS"/>
                <a:cs typeface="Trebuchet MS"/>
              </a:rPr>
              <a:t> </a:t>
            </a:r>
            <a:r>
              <a:rPr dirty="0" sz="1500" spc="-25" b="1">
                <a:latin typeface="Trebuchet MS"/>
                <a:cs typeface="Trebuchet MS"/>
              </a:rPr>
              <a:t>22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603601" y="5508873"/>
            <a:ext cx="8483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50" b="1">
                <a:latin typeface="Trebuchet MS"/>
                <a:cs typeface="Trebuchet MS"/>
              </a:rPr>
              <a:t>Agree</a:t>
            </a:r>
            <a:r>
              <a:rPr dirty="0" sz="1500" spc="-60" b="1">
                <a:latin typeface="Trebuchet MS"/>
                <a:cs typeface="Trebuchet MS"/>
              </a:rPr>
              <a:t> </a:t>
            </a:r>
            <a:r>
              <a:rPr dirty="0" sz="1500" spc="-25" b="1">
                <a:latin typeface="Trebuchet MS"/>
                <a:cs typeface="Trebuchet MS"/>
              </a:rPr>
              <a:t>20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19335" y="5508873"/>
            <a:ext cx="9245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75" b="1">
                <a:latin typeface="Trebuchet MS"/>
                <a:cs typeface="Trebuchet MS"/>
              </a:rPr>
              <a:t>Neutral</a:t>
            </a:r>
            <a:r>
              <a:rPr dirty="0" sz="1500" spc="-45" b="1">
                <a:latin typeface="Trebuchet MS"/>
                <a:cs typeface="Trebuchet MS"/>
              </a:rPr>
              <a:t> </a:t>
            </a:r>
            <a:r>
              <a:rPr dirty="0" sz="1500" spc="-50" b="1">
                <a:latin typeface="Trebuchet MS"/>
                <a:cs typeface="Trebuchet MS"/>
              </a:rPr>
              <a:t>8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226214" y="5508873"/>
            <a:ext cx="101854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65" b="1">
                <a:latin typeface="Trebuchet MS"/>
                <a:cs typeface="Trebuchet MS"/>
              </a:rPr>
              <a:t>Disagree</a:t>
            </a:r>
            <a:r>
              <a:rPr dirty="0" sz="1500" spc="-60" b="1">
                <a:latin typeface="Trebuchet MS"/>
                <a:cs typeface="Trebuchet MS"/>
              </a:rPr>
              <a:t> </a:t>
            </a:r>
            <a:r>
              <a:rPr dirty="0" sz="1500" spc="-50" b="1">
                <a:latin typeface="Trebuchet MS"/>
                <a:cs typeface="Trebuchet MS"/>
              </a:rPr>
              <a:t>2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736553" y="5508873"/>
            <a:ext cx="170497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60" b="1">
                <a:latin typeface="Trebuchet MS"/>
                <a:cs typeface="Trebuchet MS"/>
              </a:rPr>
              <a:t>Strongly</a:t>
            </a:r>
            <a:r>
              <a:rPr dirty="0" sz="1500" spc="-55" b="1">
                <a:latin typeface="Trebuchet MS"/>
                <a:cs typeface="Trebuchet MS"/>
              </a:rPr>
              <a:t> </a:t>
            </a:r>
            <a:r>
              <a:rPr dirty="0" sz="1500" spc="55" b="1">
                <a:latin typeface="Trebuchet MS"/>
                <a:cs typeface="Trebuchet MS"/>
              </a:rPr>
              <a:t>Disagree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937300" y="1867190"/>
            <a:ext cx="7886700" cy="9525"/>
          </a:xfrm>
          <a:custGeom>
            <a:avLst/>
            <a:gdLst/>
            <a:ahLst/>
            <a:cxnLst/>
            <a:rect l="l" t="t" r="r" b="b"/>
            <a:pathLst>
              <a:path w="7886700" h="9525">
                <a:moveTo>
                  <a:pt x="7886605" y="9518"/>
                </a:moveTo>
                <a:lnTo>
                  <a:pt x="0" y="9518"/>
                </a:lnTo>
                <a:lnTo>
                  <a:pt x="0" y="0"/>
                </a:lnTo>
                <a:lnTo>
                  <a:pt x="7886605" y="0"/>
                </a:lnTo>
                <a:lnTo>
                  <a:pt x="7886605" y="9518"/>
                </a:lnTo>
                <a:close/>
              </a:path>
            </a:pathLst>
          </a:custGeom>
          <a:solidFill>
            <a:srgbClr val="212121">
              <a:alpha val="24708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937300" y="2293802"/>
            <a:ext cx="7886700" cy="3136265"/>
            <a:chOff x="937300" y="2293802"/>
            <a:chExt cx="7886700" cy="3136265"/>
          </a:xfrm>
        </p:grpSpPr>
        <p:sp>
          <p:nvSpPr>
            <p:cNvPr id="9" name="object 9" descr=""/>
            <p:cNvSpPr/>
            <p:nvPr/>
          </p:nvSpPr>
          <p:spPr>
            <a:xfrm>
              <a:off x="937298" y="2577756"/>
              <a:ext cx="7886700" cy="2141220"/>
            </a:xfrm>
            <a:custGeom>
              <a:avLst/>
              <a:gdLst/>
              <a:ahLst/>
              <a:cxnLst/>
              <a:rect l="l" t="t" r="r" b="b"/>
              <a:pathLst>
                <a:path w="7886700" h="2141220">
                  <a:moveTo>
                    <a:pt x="7886598" y="2131707"/>
                  </a:moveTo>
                  <a:lnTo>
                    <a:pt x="0" y="2131707"/>
                  </a:lnTo>
                  <a:lnTo>
                    <a:pt x="0" y="2141220"/>
                  </a:lnTo>
                  <a:lnTo>
                    <a:pt x="7886598" y="2141220"/>
                  </a:lnTo>
                  <a:lnTo>
                    <a:pt x="7886598" y="2131707"/>
                  </a:lnTo>
                  <a:close/>
                </a:path>
                <a:path w="7886700" h="2141220">
                  <a:moveTo>
                    <a:pt x="7886598" y="1421142"/>
                  </a:moveTo>
                  <a:lnTo>
                    <a:pt x="0" y="1421142"/>
                  </a:lnTo>
                  <a:lnTo>
                    <a:pt x="0" y="1430655"/>
                  </a:lnTo>
                  <a:lnTo>
                    <a:pt x="7886598" y="1430655"/>
                  </a:lnTo>
                  <a:lnTo>
                    <a:pt x="7886598" y="1421142"/>
                  </a:lnTo>
                  <a:close/>
                </a:path>
                <a:path w="7886700" h="2141220">
                  <a:moveTo>
                    <a:pt x="7886598" y="710577"/>
                  </a:moveTo>
                  <a:lnTo>
                    <a:pt x="0" y="710577"/>
                  </a:lnTo>
                  <a:lnTo>
                    <a:pt x="0" y="720090"/>
                  </a:lnTo>
                  <a:lnTo>
                    <a:pt x="7886598" y="720090"/>
                  </a:lnTo>
                  <a:lnTo>
                    <a:pt x="7886598" y="710577"/>
                  </a:lnTo>
                  <a:close/>
                </a:path>
                <a:path w="7886700" h="2141220">
                  <a:moveTo>
                    <a:pt x="788659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7886598" y="9525"/>
                  </a:lnTo>
                  <a:lnTo>
                    <a:pt x="7886598" y="0"/>
                  </a:lnTo>
                  <a:close/>
                </a:path>
              </a:pathLst>
            </a:custGeom>
            <a:solidFill>
              <a:srgbClr val="212121">
                <a:alpha val="2470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37300" y="5420021"/>
              <a:ext cx="7886700" cy="9525"/>
            </a:xfrm>
            <a:custGeom>
              <a:avLst/>
              <a:gdLst/>
              <a:ahLst/>
              <a:cxnLst/>
              <a:rect l="l" t="t" r="r" b="b"/>
              <a:pathLst>
                <a:path w="7886700" h="9525">
                  <a:moveTo>
                    <a:pt x="7886605" y="9518"/>
                  </a:moveTo>
                  <a:lnTo>
                    <a:pt x="0" y="9518"/>
                  </a:lnTo>
                  <a:lnTo>
                    <a:pt x="0" y="0"/>
                  </a:lnTo>
                  <a:lnTo>
                    <a:pt x="7886605" y="0"/>
                  </a:lnTo>
                  <a:lnTo>
                    <a:pt x="7886605" y="9518"/>
                  </a:lnTo>
                  <a:close/>
                </a:path>
              </a:pathLst>
            </a:custGeom>
            <a:solidFill>
              <a:srgbClr val="212121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937336" y="2293810"/>
              <a:ext cx="6038850" cy="3133725"/>
            </a:xfrm>
            <a:custGeom>
              <a:avLst/>
              <a:gdLst/>
              <a:ahLst/>
              <a:cxnLst/>
              <a:rect l="l" t="t" r="r" b="b"/>
              <a:pathLst>
                <a:path w="6038850" h="3133725">
                  <a:moveTo>
                    <a:pt x="473621" y="37871"/>
                  </a:moveTo>
                  <a:lnTo>
                    <a:pt x="450240" y="2882"/>
                  </a:lnTo>
                  <a:lnTo>
                    <a:pt x="435737" y="0"/>
                  </a:lnTo>
                  <a:lnTo>
                    <a:pt x="37896" y="0"/>
                  </a:lnTo>
                  <a:lnTo>
                    <a:pt x="2895" y="23380"/>
                  </a:lnTo>
                  <a:lnTo>
                    <a:pt x="0" y="37871"/>
                  </a:lnTo>
                  <a:lnTo>
                    <a:pt x="0" y="3133725"/>
                  </a:lnTo>
                  <a:lnTo>
                    <a:pt x="473621" y="3133725"/>
                  </a:lnTo>
                  <a:lnTo>
                    <a:pt x="473621" y="37871"/>
                  </a:lnTo>
                  <a:close/>
                </a:path>
                <a:path w="6038850" h="3133725">
                  <a:moveTo>
                    <a:pt x="2328634" y="322313"/>
                  </a:moveTo>
                  <a:lnTo>
                    <a:pt x="2305253" y="287337"/>
                  </a:lnTo>
                  <a:lnTo>
                    <a:pt x="2290749" y="284454"/>
                  </a:lnTo>
                  <a:lnTo>
                    <a:pt x="1892909" y="284454"/>
                  </a:lnTo>
                  <a:lnTo>
                    <a:pt x="1857908" y="307822"/>
                  </a:lnTo>
                  <a:lnTo>
                    <a:pt x="1855012" y="322313"/>
                  </a:lnTo>
                  <a:lnTo>
                    <a:pt x="1855012" y="3133725"/>
                  </a:lnTo>
                  <a:lnTo>
                    <a:pt x="2328634" y="3133725"/>
                  </a:lnTo>
                  <a:lnTo>
                    <a:pt x="2328634" y="322313"/>
                  </a:lnTo>
                  <a:close/>
                </a:path>
                <a:path w="6038850" h="3133725">
                  <a:moveTo>
                    <a:pt x="4183646" y="2029028"/>
                  </a:moveTo>
                  <a:lnTo>
                    <a:pt x="4160266" y="1994039"/>
                  </a:lnTo>
                  <a:lnTo>
                    <a:pt x="4145762" y="1991156"/>
                  </a:lnTo>
                  <a:lnTo>
                    <a:pt x="3747922" y="1991156"/>
                  </a:lnTo>
                  <a:lnTo>
                    <a:pt x="3712921" y="2014537"/>
                  </a:lnTo>
                  <a:lnTo>
                    <a:pt x="3710038" y="2029028"/>
                  </a:lnTo>
                  <a:lnTo>
                    <a:pt x="3710038" y="3133725"/>
                  </a:lnTo>
                  <a:lnTo>
                    <a:pt x="4183646" y="3133725"/>
                  </a:lnTo>
                  <a:lnTo>
                    <a:pt x="4183646" y="2029028"/>
                  </a:lnTo>
                  <a:close/>
                </a:path>
                <a:path w="6038850" h="3133725">
                  <a:moveTo>
                    <a:pt x="6038659" y="2882379"/>
                  </a:moveTo>
                  <a:lnTo>
                    <a:pt x="6035687" y="2867634"/>
                  </a:lnTo>
                  <a:lnTo>
                    <a:pt x="6027572" y="2855595"/>
                  </a:lnTo>
                  <a:lnTo>
                    <a:pt x="6015520" y="2847479"/>
                  </a:lnTo>
                  <a:lnTo>
                    <a:pt x="6000775" y="2844508"/>
                  </a:lnTo>
                  <a:lnTo>
                    <a:pt x="5602935" y="2844508"/>
                  </a:lnTo>
                  <a:lnTo>
                    <a:pt x="5588190" y="2847479"/>
                  </a:lnTo>
                  <a:lnTo>
                    <a:pt x="5576138" y="2855595"/>
                  </a:lnTo>
                  <a:lnTo>
                    <a:pt x="5568023" y="2867634"/>
                  </a:lnTo>
                  <a:lnTo>
                    <a:pt x="5565051" y="2882379"/>
                  </a:lnTo>
                  <a:lnTo>
                    <a:pt x="5565051" y="3133725"/>
                  </a:lnTo>
                  <a:lnTo>
                    <a:pt x="6038659" y="3133725"/>
                  </a:lnTo>
                  <a:lnTo>
                    <a:pt x="6038659" y="2882379"/>
                  </a:lnTo>
                  <a:close/>
                </a:path>
              </a:pathLst>
            </a:custGeom>
            <a:solidFill>
              <a:srgbClr val="FFFFF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60182" y="1743714"/>
            <a:ext cx="244475" cy="38106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-25" b="1">
                <a:latin typeface="Trebuchet MS"/>
                <a:cs typeface="Trebuchet MS"/>
              </a:rPr>
              <a:t>25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dirty="0" sz="1500" spc="-25" b="1">
                <a:latin typeface="Trebuchet MS"/>
                <a:cs typeface="Trebuchet MS"/>
              </a:rPr>
              <a:t>20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dirty="0" sz="1500" spc="-25" b="1">
                <a:latin typeface="Trebuchet MS"/>
                <a:cs typeface="Trebuchet MS"/>
              </a:rPr>
              <a:t>15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dirty="0" sz="1500" spc="-25" b="1">
                <a:latin typeface="Trebuchet MS"/>
                <a:cs typeface="Trebuchet MS"/>
              </a:rPr>
              <a:t>10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 marL="121920">
              <a:lnSpc>
                <a:spcPct val="100000"/>
              </a:lnSpc>
              <a:spcBef>
                <a:spcPts val="1480"/>
              </a:spcBef>
            </a:pPr>
            <a:r>
              <a:rPr dirty="0" sz="1500" spc="-20" b="1">
                <a:latin typeface="Trebuchet MS"/>
                <a:cs typeface="Trebuchet MS"/>
              </a:rPr>
              <a:t>5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 marL="121920">
              <a:lnSpc>
                <a:spcPct val="100000"/>
              </a:lnSpc>
              <a:spcBef>
                <a:spcPts val="1475"/>
              </a:spcBef>
            </a:pPr>
            <a:r>
              <a:rPr dirty="0" sz="1500" spc="-20" b="1">
                <a:latin typeface="Trebuchet MS"/>
                <a:cs typeface="Trebuchet MS"/>
              </a:rPr>
              <a:t>0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13768" y="6299111"/>
            <a:ext cx="8503920" cy="47625"/>
          </a:xfrm>
          <a:custGeom>
            <a:avLst/>
            <a:gdLst/>
            <a:ahLst/>
            <a:cxnLst/>
            <a:rect l="l" t="t" r="r" b="b"/>
            <a:pathLst>
              <a:path w="8503920" h="47625">
                <a:moveTo>
                  <a:pt x="8503883" y="47624"/>
                </a:moveTo>
                <a:lnTo>
                  <a:pt x="0" y="47624"/>
                </a:lnTo>
                <a:lnTo>
                  <a:pt x="0" y="0"/>
                </a:lnTo>
                <a:lnTo>
                  <a:pt x="8503883" y="0"/>
                </a:lnTo>
                <a:lnTo>
                  <a:pt x="8503883" y="476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340" rIns="0" bIns="0" rtlCol="0" vert="horz">
            <a:spAutoFit/>
          </a:bodyPr>
          <a:lstStyle/>
          <a:p>
            <a:pPr algn="ctr" marR="5080">
              <a:lnSpc>
                <a:spcPts val="2850"/>
              </a:lnSpc>
              <a:spcBef>
                <a:spcPts val="420"/>
              </a:spcBef>
            </a:pPr>
            <a:r>
              <a:rPr dirty="0" spc="-360"/>
              <a:t>I</a:t>
            </a:r>
            <a:r>
              <a:rPr dirty="0" spc="-150"/>
              <a:t> </a:t>
            </a:r>
            <a:r>
              <a:rPr dirty="0" spc="-114"/>
              <a:t>FEEL</a:t>
            </a:r>
            <a:r>
              <a:rPr dirty="0" spc="-150"/>
              <a:t> </a:t>
            </a:r>
            <a:r>
              <a:rPr dirty="0" spc="-350"/>
              <a:t>IT</a:t>
            </a:r>
            <a:r>
              <a:rPr dirty="0" spc="-145"/>
              <a:t> </a:t>
            </a:r>
            <a:r>
              <a:rPr dirty="0" spc="-265"/>
              <a:t>IS</a:t>
            </a:r>
            <a:r>
              <a:rPr dirty="0" spc="-150"/>
              <a:t> </a:t>
            </a:r>
            <a:r>
              <a:rPr dirty="0" spc="-310"/>
              <a:t>IMPORTANT</a:t>
            </a:r>
            <a:r>
              <a:rPr dirty="0" spc="-145"/>
              <a:t> </a:t>
            </a:r>
            <a:r>
              <a:rPr dirty="0" spc="-450"/>
              <a:t>TO</a:t>
            </a:r>
            <a:r>
              <a:rPr dirty="0" spc="-150"/>
              <a:t> </a:t>
            </a:r>
            <a:r>
              <a:rPr dirty="0" spc="-315"/>
              <a:t>INCORPORATE</a:t>
            </a:r>
            <a:r>
              <a:rPr dirty="0" spc="-145"/>
              <a:t> FULL</a:t>
            </a:r>
            <a:r>
              <a:rPr dirty="0" spc="-150"/>
              <a:t> </a:t>
            </a:r>
            <a:r>
              <a:rPr dirty="0" spc="-345"/>
              <a:t>AUDIO-</a:t>
            </a:r>
            <a:r>
              <a:rPr dirty="0" spc="-10"/>
              <a:t>VISUAL </a:t>
            </a:r>
            <a:r>
              <a:rPr dirty="0" spc="-330"/>
              <a:t>TECHNOLOGY</a:t>
            </a:r>
            <a:r>
              <a:rPr dirty="0" spc="-150"/>
              <a:t> </a:t>
            </a:r>
            <a:r>
              <a:rPr dirty="0" spc="-415"/>
              <a:t>INTO</a:t>
            </a:r>
            <a:r>
              <a:rPr dirty="0" spc="-150"/>
              <a:t> </a:t>
            </a:r>
            <a:r>
              <a:rPr dirty="0" spc="-425"/>
              <a:t>OUR</a:t>
            </a:r>
            <a:r>
              <a:rPr dirty="0" spc="-145"/>
              <a:t> </a:t>
            </a:r>
            <a:r>
              <a:rPr dirty="0" spc="-305"/>
              <a:t>MEETING</a:t>
            </a:r>
            <a:r>
              <a:rPr dirty="0" spc="-150"/>
              <a:t> </a:t>
            </a:r>
            <a:r>
              <a:rPr dirty="0" spc="-170"/>
              <a:t>SPACE</a:t>
            </a:r>
            <a:r>
              <a:rPr dirty="0" spc="-150"/>
              <a:t> </a:t>
            </a:r>
            <a:r>
              <a:rPr dirty="0" spc="-265"/>
              <a:t>WHEREVER</a:t>
            </a:r>
            <a:r>
              <a:rPr dirty="0" spc="-145"/>
              <a:t> </a:t>
            </a:r>
            <a:r>
              <a:rPr dirty="0" spc="-425"/>
              <a:t>OUR</a:t>
            </a:r>
            <a:r>
              <a:rPr dirty="0" spc="-150"/>
              <a:t> SERVICES </a:t>
            </a:r>
            <a:r>
              <a:rPr dirty="0" spc="-180"/>
              <a:t>ARE</a:t>
            </a:r>
            <a:r>
              <a:rPr dirty="0" spc="-150"/>
              <a:t> </a:t>
            </a:r>
            <a:r>
              <a:rPr dirty="0" spc="-290"/>
              <a:t>HELD</a:t>
            </a:r>
            <a:r>
              <a:rPr dirty="0" spc="-145"/>
              <a:t> </a:t>
            </a:r>
            <a:r>
              <a:rPr dirty="0" spc="-375"/>
              <a:t>IN</a:t>
            </a:r>
            <a:r>
              <a:rPr dirty="0" spc="-150"/>
              <a:t> </a:t>
            </a:r>
            <a:r>
              <a:rPr dirty="0" spc="-330"/>
              <a:t>THE</a:t>
            </a:r>
            <a:r>
              <a:rPr dirty="0" spc="-145"/>
              <a:t> </a:t>
            </a:r>
            <a:r>
              <a:rPr dirty="0" spc="-275"/>
              <a:t>FUTURE,</a:t>
            </a:r>
            <a:r>
              <a:rPr dirty="0" spc="-150"/>
              <a:t> </a:t>
            </a:r>
            <a:r>
              <a:rPr dirty="0" spc="-360"/>
              <a:t>SO</a:t>
            </a:r>
            <a:r>
              <a:rPr dirty="0" spc="-145"/>
              <a:t> </a:t>
            </a:r>
            <a:r>
              <a:rPr dirty="0" spc="-300"/>
              <a:t>THAT</a:t>
            </a:r>
            <a:r>
              <a:rPr dirty="0" spc="-150"/>
              <a:t> </a:t>
            </a:r>
            <a:r>
              <a:rPr dirty="0" spc="-295"/>
              <a:t>‘ZOOMING’</a:t>
            </a:r>
            <a:r>
              <a:rPr dirty="0" spc="-145"/>
              <a:t> </a:t>
            </a:r>
            <a:r>
              <a:rPr dirty="0" spc="-315"/>
              <a:t>OF</a:t>
            </a:r>
            <a:r>
              <a:rPr dirty="0" spc="-150"/>
              <a:t> </a:t>
            </a:r>
            <a:r>
              <a:rPr dirty="0" spc="-225"/>
              <a:t>SERVICES</a:t>
            </a:r>
            <a:r>
              <a:rPr dirty="0" spc="-145"/>
              <a:t> </a:t>
            </a:r>
            <a:r>
              <a:rPr dirty="0" spc="-25"/>
              <a:t>CAN </a:t>
            </a:r>
            <a:r>
              <a:rPr dirty="0" spc="-365"/>
              <a:t>CONTINUE</a:t>
            </a:r>
            <a:r>
              <a:rPr dirty="0" spc="-150"/>
              <a:t> </a:t>
            </a:r>
            <a:r>
              <a:rPr dirty="0" spc="-114"/>
              <a:t>AS</a:t>
            </a:r>
            <a:r>
              <a:rPr dirty="0" spc="-150"/>
              <a:t> </a:t>
            </a:r>
            <a:r>
              <a:rPr dirty="0" spc="-50"/>
              <a:t>A</a:t>
            </a:r>
            <a:r>
              <a:rPr dirty="0" spc="-150"/>
              <a:t> </a:t>
            </a:r>
            <a:r>
              <a:rPr dirty="0" spc="-240"/>
              <a:t>REGULAR</a:t>
            </a:r>
            <a:r>
              <a:rPr dirty="0" spc="-150"/>
              <a:t> </a:t>
            </a:r>
            <a:r>
              <a:rPr dirty="0" spc="-395"/>
              <a:t>OPTION</a:t>
            </a:r>
            <a:r>
              <a:rPr dirty="0" spc="-150"/>
              <a:t> </a:t>
            </a:r>
            <a:r>
              <a:rPr dirty="0" spc="-310"/>
              <a:t>FOR</a:t>
            </a:r>
            <a:r>
              <a:rPr dirty="0" spc="-145"/>
              <a:t> </a:t>
            </a:r>
            <a:r>
              <a:rPr dirty="0" spc="-280"/>
              <a:t>ATTENDANCE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00"/>
              <a:t>SEPTEMBER</a:t>
            </a:r>
            <a:r>
              <a:rPr dirty="0" spc="60"/>
              <a:t> </a:t>
            </a:r>
            <a:r>
              <a:rPr dirty="0" spc="70"/>
              <a:t>2022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50"/>
              <a:t>UUCM</a:t>
            </a:r>
            <a:r>
              <a:rPr dirty="0" spc="45"/>
              <a:t> </a:t>
            </a:r>
            <a:r>
              <a:rPr dirty="0" spc="65"/>
              <a:t>SURVEY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0934" y="476505"/>
            <a:ext cx="5166995" cy="421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10"/>
              <a:t>COMMENTS</a:t>
            </a:r>
            <a:r>
              <a:rPr dirty="0" spc="-160"/>
              <a:t> </a:t>
            </a:r>
            <a:r>
              <a:rPr dirty="0" spc="-345"/>
              <a:t>MIRRORED</a:t>
            </a:r>
            <a:r>
              <a:rPr dirty="0" spc="-155"/>
              <a:t> </a:t>
            </a:r>
            <a:r>
              <a:rPr dirty="0" spc="-215"/>
              <a:t>SURVEY</a:t>
            </a:r>
            <a:r>
              <a:rPr dirty="0" spc="-155"/>
              <a:t> </a:t>
            </a:r>
            <a:r>
              <a:rPr dirty="0" spc="-165"/>
              <a:t>RESULTS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558" y="1296669"/>
            <a:ext cx="95250" cy="9524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558" y="2858769"/>
            <a:ext cx="95250" cy="9524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558" y="4811394"/>
            <a:ext cx="95250" cy="9524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4045" y="5197156"/>
            <a:ext cx="104775" cy="10477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4045" y="5587681"/>
            <a:ext cx="104775" cy="10477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4045" y="5978206"/>
            <a:ext cx="104775" cy="104774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975693" y="1092192"/>
            <a:ext cx="8022590" cy="5102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23265">
              <a:lnSpc>
                <a:spcPct val="116500"/>
              </a:lnSpc>
              <a:spcBef>
                <a:spcPts val="100"/>
              </a:spcBef>
            </a:pP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Majority</a:t>
            </a:r>
            <a:r>
              <a:rPr dirty="0" sz="2200" spc="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said</a:t>
            </a:r>
            <a:r>
              <a:rPr dirty="0" sz="2200" spc="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that</a:t>
            </a:r>
            <a:r>
              <a:rPr dirty="0" sz="2200" spc="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while</a:t>
            </a:r>
            <a:r>
              <a:rPr dirty="0" sz="2200" spc="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they</a:t>
            </a:r>
            <a:r>
              <a:rPr dirty="0" sz="2200" spc="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5">
                <a:solidFill>
                  <a:srgbClr val="FFFFFF"/>
                </a:solidFill>
                <a:latin typeface="Lucida Sans Unicode"/>
                <a:cs typeface="Lucida Sans Unicode"/>
              </a:rPr>
              <a:t>preferred</a:t>
            </a:r>
            <a:r>
              <a:rPr dirty="0" sz="2200" spc="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Lucida Sans Unicode"/>
                <a:cs typeface="Lucida Sans Unicode"/>
              </a:rPr>
              <a:t>inperson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meetings</a:t>
            </a:r>
            <a:r>
              <a:rPr dirty="0" sz="2200" spc="1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dirty="0" sz="2200" spc="1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building</a:t>
            </a:r>
            <a:r>
              <a:rPr dirty="0" sz="2200" spc="1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community,</a:t>
            </a:r>
            <a:r>
              <a:rPr dirty="0" sz="2200" spc="1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they</a:t>
            </a:r>
            <a:r>
              <a:rPr dirty="0" sz="2200" spc="1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thought</a:t>
            </a:r>
            <a:r>
              <a:rPr dirty="0" sz="2200" spc="1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Lucida Sans Unicode"/>
                <a:cs typeface="Lucida Sans Unicode"/>
              </a:rPr>
              <a:t>that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Zoom</a:t>
            </a:r>
            <a:r>
              <a:rPr dirty="0" sz="2200" spc="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served</a:t>
            </a:r>
            <a:r>
              <a:rPr dirty="0" sz="2200" spc="25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an</a:t>
            </a:r>
            <a:r>
              <a:rPr dirty="0" sz="2200" spc="25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important</a:t>
            </a:r>
            <a:r>
              <a:rPr dirty="0" sz="2200" spc="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purpose</a:t>
            </a:r>
            <a:r>
              <a:rPr dirty="0" sz="2200" spc="25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dirty="0" sz="2200" spc="25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reasons</a:t>
            </a:r>
            <a:r>
              <a:rPr dirty="0" sz="2200" spc="25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Lucida Sans Unicode"/>
                <a:cs typeface="Lucida Sans Unicode"/>
              </a:rPr>
              <a:t>of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health,</a:t>
            </a:r>
            <a:r>
              <a:rPr dirty="0" sz="2200" spc="1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mobility</a:t>
            </a:r>
            <a:r>
              <a:rPr dirty="0" sz="2200" spc="1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dirty="0" sz="2200" spc="1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Lucida Sans Unicode"/>
                <a:cs typeface="Lucida Sans Unicode"/>
              </a:rPr>
              <a:t>distance</a:t>
            </a:r>
            <a:endParaRPr sz="2200">
              <a:latin typeface="Lucida Sans Unicode"/>
              <a:cs typeface="Lucida Sans Unicode"/>
            </a:endParaRPr>
          </a:p>
          <a:p>
            <a:pPr marL="12700" marR="5080">
              <a:lnSpc>
                <a:spcPct val="116500"/>
              </a:lnSpc>
            </a:pP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Others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felt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that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offering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Zoom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is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impacting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growth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Lucida Sans Unicode"/>
                <a:cs typeface="Lucida Sans Unicode"/>
              </a:rPr>
              <a:t>of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community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is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2200" spc="1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problem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young</a:t>
            </a:r>
            <a:r>
              <a:rPr dirty="0" sz="2200" spc="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families.</a:t>
            </a:r>
            <a:r>
              <a:rPr dirty="0" sz="2200" spc="1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Lucida Sans Unicode"/>
                <a:cs typeface="Lucida Sans Unicode"/>
              </a:rPr>
              <a:t>One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person</a:t>
            </a:r>
            <a:r>
              <a:rPr dirty="0" sz="2200" spc="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mentioned</a:t>
            </a:r>
            <a:r>
              <a:rPr dirty="0" sz="2200" spc="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that</a:t>
            </a:r>
            <a:r>
              <a:rPr dirty="0" sz="2200" spc="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Zoom</a:t>
            </a:r>
            <a:r>
              <a:rPr dirty="0" sz="2200" spc="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is</a:t>
            </a:r>
            <a:r>
              <a:rPr dirty="0" sz="2200" spc="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2200" spc="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0">
                <a:solidFill>
                  <a:srgbClr val="FFFFFF"/>
                </a:solidFill>
                <a:latin typeface="Lucida Sans Unicode"/>
                <a:cs typeface="Lucida Sans Unicode"/>
              </a:rPr>
              <a:t>barrier</a:t>
            </a:r>
            <a:r>
              <a:rPr dirty="0" sz="2200" spc="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dirty="0" sz="2200" spc="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growing</a:t>
            </a:r>
            <a:r>
              <a:rPr dirty="0" sz="2200" spc="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0">
                <a:solidFill>
                  <a:srgbClr val="FFFFFF"/>
                </a:solidFill>
                <a:latin typeface="Lucida Sans Unicode"/>
                <a:cs typeface="Lucida Sans Unicode"/>
              </a:rPr>
              <a:t>a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leadership</a:t>
            </a:r>
            <a:r>
              <a:rPr dirty="0" sz="2200" spc="4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Lucida Sans Unicode"/>
                <a:cs typeface="Lucida Sans Unicode"/>
              </a:rPr>
              <a:t>pool.</a:t>
            </a:r>
            <a:endParaRPr sz="2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Suggestions</a:t>
            </a:r>
            <a:r>
              <a:rPr dirty="0" sz="2200" spc="1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Lucida Sans Unicode"/>
                <a:cs typeface="Lucida Sans Unicode"/>
              </a:rPr>
              <a:t>included:</a:t>
            </a:r>
            <a:endParaRPr sz="2200">
              <a:latin typeface="Lucida Sans Unicode"/>
              <a:cs typeface="Lucida Sans Unicode"/>
            </a:endParaRPr>
          </a:p>
          <a:p>
            <a:pPr marL="487045" marR="752475">
              <a:lnSpc>
                <a:spcPct val="116500"/>
              </a:lnSpc>
            </a:pP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Using</a:t>
            </a:r>
            <a:r>
              <a:rPr dirty="0" sz="2200" spc="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YouTube</a:t>
            </a:r>
            <a:r>
              <a:rPr dirty="0" sz="2200" spc="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dirty="0" sz="2200" spc="1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Facebook</a:t>
            </a:r>
            <a:r>
              <a:rPr dirty="0" sz="2200" spc="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dirty="0" sz="2200" spc="1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stream</a:t>
            </a:r>
            <a:r>
              <a:rPr dirty="0" sz="2200" spc="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Lucida Sans Unicode"/>
                <a:cs typeface="Lucida Sans Unicode"/>
              </a:rPr>
              <a:t>services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Zooming</a:t>
            </a:r>
            <a:r>
              <a:rPr dirty="0" sz="2200" spc="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all</a:t>
            </a:r>
            <a:r>
              <a:rPr dirty="0" sz="2200" spc="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Lucida Sans Unicode"/>
                <a:cs typeface="Lucida Sans Unicode"/>
              </a:rPr>
              <a:t>meetings</a:t>
            </a:r>
            <a:endParaRPr sz="2200">
              <a:latin typeface="Lucida Sans Unicode"/>
              <a:cs typeface="Lucida Sans Unicode"/>
            </a:endParaRPr>
          </a:p>
          <a:p>
            <a:pPr marL="487045">
              <a:lnSpc>
                <a:spcPct val="100000"/>
              </a:lnSpc>
              <a:spcBef>
                <a:spcPts val="434"/>
              </a:spcBef>
            </a:pP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Only</a:t>
            </a:r>
            <a:r>
              <a:rPr dirty="0" sz="2200" spc="1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Zooming</a:t>
            </a:r>
            <a:r>
              <a:rPr dirty="0" sz="2200" spc="1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0">
                <a:solidFill>
                  <a:srgbClr val="FFFFFF"/>
                </a:solidFill>
                <a:latin typeface="Lucida Sans Unicode"/>
                <a:cs typeface="Lucida Sans Unicode"/>
              </a:rPr>
              <a:t>when</a:t>
            </a:r>
            <a:r>
              <a:rPr dirty="0" sz="2200" spc="1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transmission</a:t>
            </a:r>
            <a:r>
              <a:rPr dirty="0" sz="2200" spc="1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>
                <a:solidFill>
                  <a:srgbClr val="FFFFFF"/>
                </a:solidFill>
                <a:latin typeface="Lucida Sans Unicode"/>
                <a:cs typeface="Lucida Sans Unicode"/>
              </a:rPr>
              <a:t>rates</a:t>
            </a:r>
            <a:r>
              <a:rPr dirty="0" sz="2200" spc="1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0">
                <a:solidFill>
                  <a:srgbClr val="FFFFFF"/>
                </a:solidFill>
                <a:latin typeface="Lucida Sans Unicode"/>
                <a:cs typeface="Lucida Sans Unicode"/>
              </a:rPr>
              <a:t>are</a:t>
            </a:r>
            <a:r>
              <a:rPr dirty="0" sz="2200" spc="1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Lucida Sans Unicode"/>
                <a:cs typeface="Lucida Sans Unicode"/>
              </a:rPr>
              <a:t>high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00"/>
              <a:t>SEPTEMBER</a:t>
            </a:r>
            <a:r>
              <a:rPr dirty="0" spc="60"/>
              <a:t> </a:t>
            </a:r>
            <a:r>
              <a:rPr dirty="0" spc="70"/>
              <a:t>2022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pc="150"/>
              <a:t>UUCM</a:t>
            </a:r>
            <a:r>
              <a:rPr dirty="0" spc="45"/>
              <a:t> </a:t>
            </a:r>
            <a:r>
              <a:rPr dirty="0" spc="65"/>
              <a:t>SURVEY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Janet Cohen</dc:creator>
  <cp:keywords>DAFM_HFZjYc,BAETt-l_xTw</cp:keywords>
  <dc:title>Bright Red Automobile Presentation</dc:title>
  <dcterms:created xsi:type="dcterms:W3CDTF">2022-09-23T22:10:50Z</dcterms:created>
  <dcterms:modified xsi:type="dcterms:W3CDTF">2022-09-23T22:10:50Z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2022-09-23T00:00:00Z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2022-09-23T00:00:00Z</vt:filetime>
  </property>
</Properties>
</file>