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9" r:id="rId10"/>
    <p:sldId id="288" r:id="rId11"/>
    <p:sldId id="290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7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8288000" cy="10287000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Horizon" panose="02000500000000000000" pitchFamily="2" charset="77"/>
      <p:regular r:id="rId38"/>
      <p:bold r:id="rId39"/>
    </p:embeddedFont>
    <p:embeddedFont>
      <p:font typeface="Public Sans" pitchFamily="2" charset="77"/>
      <p:regular r:id="rId40"/>
    </p:embeddedFont>
    <p:embeddedFont>
      <p:font typeface="Public Sans Bold" pitchFamily="2" charset="77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64" autoAdjust="0"/>
    <p:restoredTop sz="96327" autoAdjust="0"/>
  </p:normalViewPr>
  <p:slideViewPr>
    <p:cSldViewPr>
      <p:cViewPr varScale="1">
        <p:scale>
          <a:sx n="79" d="100"/>
          <a:sy n="79" d="100"/>
        </p:scale>
        <p:origin x="264" y="3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80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9061764" y="5047356"/>
            <a:ext cx="10391351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TextBox 3"/>
          <p:cNvSpPr txBox="1"/>
          <p:nvPr/>
        </p:nvSpPr>
        <p:spPr>
          <a:xfrm>
            <a:off x="650359" y="1590550"/>
            <a:ext cx="13175839" cy="5532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768"/>
              </a:lnSpc>
            </a:pPr>
            <a:r>
              <a:rPr lang="en-US" sz="8973">
                <a:solidFill>
                  <a:srgbClr val="000000"/>
                </a:solidFill>
                <a:latin typeface="Horizon"/>
              </a:rPr>
              <a:t>UUCM </a:t>
            </a:r>
          </a:p>
          <a:p>
            <a:pPr>
              <a:lnSpc>
                <a:spcPts val="10768"/>
              </a:lnSpc>
            </a:pPr>
            <a:r>
              <a:rPr lang="en-US" sz="8973">
                <a:solidFill>
                  <a:srgbClr val="FFFFFF"/>
                </a:solidFill>
                <a:latin typeface="Horizon"/>
              </a:rPr>
              <a:t>FACILITIES</a:t>
            </a:r>
          </a:p>
          <a:p>
            <a:pPr>
              <a:lnSpc>
                <a:spcPts val="10768"/>
              </a:lnSpc>
            </a:pPr>
            <a:r>
              <a:rPr lang="en-US" sz="8973">
                <a:solidFill>
                  <a:srgbClr val="FFFFFF"/>
                </a:solidFill>
                <a:latin typeface="Horizon"/>
              </a:rPr>
              <a:t>EXPLORATION</a:t>
            </a:r>
          </a:p>
          <a:p>
            <a:pPr>
              <a:lnSpc>
                <a:spcPts val="10768"/>
              </a:lnSpc>
            </a:pPr>
            <a:r>
              <a:rPr lang="en-US" sz="8973">
                <a:solidFill>
                  <a:srgbClr val="FFFFFF"/>
                </a:solidFill>
                <a:latin typeface="Horizon"/>
              </a:rPr>
              <a:t>WORKSHOP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4252677" y="5455488"/>
            <a:ext cx="4025798" cy="1133162"/>
            <a:chOff x="0" y="0"/>
            <a:chExt cx="5367731" cy="1510883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5367731" cy="0"/>
            </a:xfrm>
            <a:prstGeom prst="line">
              <a:avLst/>
            </a:prstGeom>
            <a:ln w="12700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04060" y="464826"/>
              <a:ext cx="3188530" cy="10460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19"/>
                </a:lnSpc>
              </a:pPr>
              <a:r>
                <a:rPr lang="en-US" sz="2299">
                  <a:solidFill>
                    <a:srgbClr val="000000"/>
                  </a:solidFill>
                  <a:latin typeface="Public Sans"/>
                </a:rPr>
                <a:t>January 7 2023</a:t>
              </a:r>
            </a:p>
            <a:p>
              <a:pPr>
                <a:lnSpc>
                  <a:spcPts val="3219"/>
                </a:lnSpc>
              </a:pPr>
              <a:r>
                <a:rPr lang="en-US" sz="2299">
                  <a:solidFill>
                    <a:srgbClr val="000000"/>
                  </a:solidFill>
                  <a:latin typeface="Public Sans"/>
                </a:rPr>
                <a:t>1:00 p.m.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80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27752" y="6523222"/>
            <a:ext cx="18415752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rot="5400000">
            <a:off x="1804846" y="8400349"/>
            <a:ext cx="376377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5400000">
            <a:off x="5438074" y="8400349"/>
            <a:ext cx="376377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5400000">
            <a:off x="9095674" y="8400349"/>
            <a:ext cx="376377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5400000">
            <a:off x="12753274" y="8400349"/>
            <a:ext cx="3763778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1028700" y="1629966"/>
            <a:ext cx="12647685" cy="375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Horizon"/>
              </a:rPr>
              <a:t>What we'll cover in this </a:t>
            </a:r>
            <a:r>
              <a:rPr lang="en-US" sz="8000">
                <a:solidFill>
                  <a:srgbClr val="FFFFFF"/>
                </a:solidFill>
                <a:latin typeface="Horizon"/>
              </a:rPr>
              <a:t>MEETING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0600" y="6802958"/>
            <a:ext cx="2356123" cy="2244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10"/>
              </a:lnSpc>
            </a:pPr>
            <a:r>
              <a:rPr lang="en-US" sz="3600" dirty="0">
                <a:solidFill>
                  <a:srgbClr val="000000"/>
                </a:solidFill>
                <a:latin typeface="Public Sans Bold"/>
              </a:rPr>
              <a:t>What we can do with our existing building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150383" y="6802958"/>
            <a:ext cx="2653272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10"/>
              </a:lnSpc>
            </a:pPr>
            <a:r>
              <a:rPr lang="en-US" sz="3600" dirty="0">
                <a:solidFill>
                  <a:srgbClr val="000000"/>
                </a:solidFill>
                <a:latin typeface="Public Sans Bold"/>
              </a:rPr>
              <a:t>Visit to UU Davis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42814" y="6802958"/>
            <a:ext cx="2653272" cy="2244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10"/>
              </a:lnSpc>
            </a:pPr>
            <a:r>
              <a:rPr lang="en-US" sz="3600" dirty="0">
                <a:solidFill>
                  <a:srgbClr val="000000"/>
                </a:solidFill>
                <a:latin typeface="Public Sans Bold"/>
              </a:rPr>
              <a:t>Other Options</a:t>
            </a:r>
            <a:r>
              <a:rPr lang="en-US" sz="3600" dirty="0">
                <a:solidFill>
                  <a:srgbClr val="000000"/>
                </a:solidFill>
                <a:latin typeface="Public Sans"/>
              </a:rPr>
              <a:t> i</a:t>
            </a:r>
            <a:r>
              <a:rPr lang="en-US" sz="3600" dirty="0">
                <a:solidFill>
                  <a:srgbClr val="000000"/>
                </a:solidFill>
                <a:latin typeface="Public Sans Bold"/>
              </a:rPr>
              <a:t>ncluding the Church Next Door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05996" y="6802958"/>
            <a:ext cx="2653272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10"/>
              </a:lnSpc>
            </a:pPr>
            <a:r>
              <a:rPr lang="en-US" sz="3600" dirty="0">
                <a:solidFill>
                  <a:srgbClr val="000000"/>
                </a:solidFill>
                <a:latin typeface="Public Sans Bold"/>
              </a:rPr>
              <a:t>Realtor Discussions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109151" y="6802958"/>
            <a:ext cx="2370273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10"/>
              </a:lnSpc>
            </a:pPr>
            <a:r>
              <a:rPr lang="en-US" sz="3600" dirty="0">
                <a:solidFill>
                  <a:srgbClr val="000000"/>
                </a:solidFill>
                <a:latin typeface="Public Sans Bold"/>
              </a:rPr>
              <a:t>Finding the Money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9044484" cy="10287000"/>
          </a:xfrm>
          <a:prstGeom prst="rect">
            <a:avLst/>
          </a:prstGeom>
          <a:solidFill>
            <a:srgbClr val="ED8031"/>
          </a:solidFill>
        </p:spPr>
      </p:sp>
      <p:sp>
        <p:nvSpPr>
          <p:cNvPr id="3" name="TextBox 3"/>
          <p:cNvSpPr txBox="1"/>
          <p:nvPr/>
        </p:nvSpPr>
        <p:spPr>
          <a:xfrm>
            <a:off x="11583112" y="1467485"/>
            <a:ext cx="6009966" cy="582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79"/>
              </a:lnSpc>
            </a:pPr>
            <a:r>
              <a:rPr lang="en-US" sz="3599">
                <a:solidFill>
                  <a:srgbClr val="000000"/>
                </a:solidFill>
                <a:latin typeface="Public Sans Bold"/>
              </a:rPr>
              <a:t>Full building accessibility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245402" y="933450"/>
            <a:ext cx="2046387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 dirty="0">
                <a:solidFill>
                  <a:srgbClr val="ED8031"/>
                </a:solidFill>
                <a:latin typeface="Horizon"/>
              </a:rPr>
              <a:t>01.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245402" y="2565501"/>
            <a:ext cx="2051348" cy="1312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>
                <a:solidFill>
                  <a:srgbClr val="ED8031"/>
                </a:solidFill>
                <a:latin typeface="Horizon"/>
              </a:rPr>
              <a:t>02.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45402" y="4201684"/>
            <a:ext cx="2046387" cy="1312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>
                <a:solidFill>
                  <a:srgbClr val="ED8031"/>
                </a:solidFill>
                <a:latin typeface="Horizon"/>
              </a:rPr>
              <a:t>03.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3582" y="933450"/>
            <a:ext cx="8578302" cy="375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Horizon"/>
              </a:rPr>
              <a:t>DESIGN  FOR OUR </a:t>
            </a:r>
            <a:r>
              <a:rPr lang="en-US" sz="8000">
                <a:solidFill>
                  <a:srgbClr val="FFFFFF"/>
                </a:solidFill>
                <a:latin typeface="Horizon"/>
              </a:rPr>
              <a:t>PRIORITIES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583112" y="2958777"/>
            <a:ext cx="6373516" cy="582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79"/>
              </a:lnSpc>
            </a:pPr>
            <a:r>
              <a:rPr lang="en-US" sz="3599">
                <a:solidFill>
                  <a:srgbClr val="000000"/>
                </a:solidFill>
                <a:latin typeface="Public Sans Bold"/>
              </a:rPr>
              <a:t>Improve "welcoming" nature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583112" y="4197027"/>
            <a:ext cx="6009966" cy="1173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79"/>
              </a:lnSpc>
            </a:pPr>
            <a:r>
              <a:rPr lang="en-US" sz="3599">
                <a:solidFill>
                  <a:srgbClr val="000000"/>
                </a:solidFill>
                <a:latin typeface="Public Sans Bold"/>
              </a:rPr>
              <a:t>Larger space for services and events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274234" y="5836809"/>
            <a:ext cx="2155766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 dirty="0">
                <a:solidFill>
                  <a:srgbClr val="ED8031"/>
                </a:solidFill>
                <a:latin typeface="Horizon"/>
              </a:rPr>
              <a:t>04.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583112" y="5802519"/>
            <a:ext cx="6009966" cy="1173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79"/>
              </a:lnSpc>
            </a:pPr>
            <a:r>
              <a:rPr lang="en-US" sz="3599">
                <a:solidFill>
                  <a:srgbClr val="000000"/>
                </a:solidFill>
                <a:latin typeface="Public Sans Bold"/>
              </a:rPr>
              <a:t>More meeting rooms and offices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9044484" cy="10287000"/>
          </a:xfrm>
          <a:prstGeom prst="rect">
            <a:avLst/>
          </a:prstGeom>
          <a:solidFill>
            <a:srgbClr val="ED8031"/>
          </a:solidFill>
        </p:spPr>
      </p:sp>
      <p:sp>
        <p:nvSpPr>
          <p:cNvPr id="3" name="TextBox 3"/>
          <p:cNvSpPr txBox="1"/>
          <p:nvPr/>
        </p:nvSpPr>
        <p:spPr>
          <a:xfrm>
            <a:off x="11583112" y="1172210"/>
            <a:ext cx="6009966" cy="1173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79"/>
              </a:lnSpc>
            </a:pPr>
            <a:r>
              <a:rPr lang="en-US" sz="3599">
                <a:solidFill>
                  <a:srgbClr val="000000"/>
                </a:solidFill>
                <a:latin typeface="Public Sans Bold"/>
              </a:rPr>
              <a:t>More space for family ministry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245401" y="932392"/>
            <a:ext cx="2080651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 dirty="0">
                <a:solidFill>
                  <a:srgbClr val="ED8031"/>
                </a:solidFill>
                <a:latin typeface="Horizon"/>
              </a:rPr>
              <a:t>05.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245402" y="2564442"/>
            <a:ext cx="229511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 dirty="0">
                <a:solidFill>
                  <a:srgbClr val="ED8031"/>
                </a:solidFill>
                <a:latin typeface="Horizon"/>
              </a:rPr>
              <a:t>06.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45402" y="4200626"/>
            <a:ext cx="208065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 dirty="0">
                <a:solidFill>
                  <a:srgbClr val="ED8031"/>
                </a:solidFill>
                <a:latin typeface="Horizon"/>
              </a:rPr>
              <a:t>07.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3582" y="933450"/>
            <a:ext cx="8578302" cy="375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Horizon"/>
              </a:rPr>
              <a:t>DESIGN  FOR OUR </a:t>
            </a:r>
            <a:r>
              <a:rPr lang="en-US" sz="8000">
                <a:solidFill>
                  <a:srgbClr val="FFFFFF"/>
                </a:solidFill>
                <a:latin typeface="Horizon"/>
              </a:rPr>
              <a:t>PRIORITIES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583112" y="2958777"/>
            <a:ext cx="6373516" cy="582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79"/>
              </a:lnSpc>
            </a:pPr>
            <a:r>
              <a:rPr lang="en-US" sz="3599">
                <a:solidFill>
                  <a:srgbClr val="000000"/>
                </a:solidFill>
                <a:latin typeface="Public Sans Bold"/>
              </a:rPr>
              <a:t>More storage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583112" y="4492302"/>
            <a:ext cx="6009966" cy="582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79"/>
              </a:lnSpc>
            </a:pPr>
            <a:r>
              <a:rPr lang="en-US" sz="3599">
                <a:solidFill>
                  <a:srgbClr val="000000"/>
                </a:solidFill>
                <a:latin typeface="Public Sans Bold"/>
              </a:rPr>
              <a:t>Enhanced outdoor spaces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274234" y="5836809"/>
            <a:ext cx="208065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 dirty="0">
                <a:solidFill>
                  <a:srgbClr val="ED8031"/>
                </a:solidFill>
                <a:latin typeface="Horizon"/>
              </a:rPr>
              <a:t>08.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583112" y="5802519"/>
            <a:ext cx="6009966" cy="1173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79"/>
              </a:lnSpc>
            </a:pPr>
            <a:r>
              <a:rPr lang="en-US" sz="3599">
                <a:solidFill>
                  <a:srgbClr val="000000"/>
                </a:solidFill>
                <a:latin typeface="Public Sans Bold"/>
              </a:rPr>
              <a:t>More parking close to building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3355669"/>
          </a:xfrm>
          <a:prstGeom prst="rect">
            <a:avLst/>
          </a:prstGeom>
          <a:solidFill>
            <a:srgbClr val="ED8031"/>
          </a:solidFill>
        </p:spPr>
      </p:sp>
      <p:sp>
        <p:nvSpPr>
          <p:cNvPr id="3" name="TextBox 3"/>
          <p:cNvSpPr txBox="1"/>
          <p:nvPr/>
        </p:nvSpPr>
        <p:spPr>
          <a:xfrm>
            <a:off x="0" y="326719"/>
            <a:ext cx="18288000" cy="302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19"/>
              </a:lnSpc>
            </a:pPr>
            <a:r>
              <a:rPr lang="en-US" sz="9600">
                <a:solidFill>
                  <a:srgbClr val="000000"/>
                </a:solidFill>
                <a:latin typeface="Horizon"/>
              </a:rPr>
              <a:t>O1.  REMODEL FOR </a:t>
            </a:r>
            <a:r>
              <a:rPr lang="en-US" sz="9600">
                <a:solidFill>
                  <a:srgbClr val="FFFFFF"/>
                </a:solidFill>
                <a:latin typeface="Horizon"/>
              </a:rPr>
              <a:t>ACCESSIBILITY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54315" y="3774551"/>
            <a:ext cx="16229878" cy="5904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18018" lvl="1" indent="-559009">
              <a:lnSpc>
                <a:spcPts val="7767"/>
              </a:lnSpc>
              <a:buFont typeface="Arial"/>
              <a:buChar char="•"/>
            </a:pPr>
            <a:r>
              <a:rPr lang="en-US" sz="5178" dirty="0">
                <a:solidFill>
                  <a:srgbClr val="000000"/>
                </a:solidFill>
                <a:latin typeface="Public Sans"/>
              </a:rPr>
              <a:t>Eliminate steps and steep ramps.</a:t>
            </a:r>
          </a:p>
          <a:p>
            <a:pPr marL="1118018" lvl="1" indent="-559009">
              <a:lnSpc>
                <a:spcPts val="7767"/>
              </a:lnSpc>
              <a:buFont typeface="Arial"/>
              <a:buChar char="•"/>
            </a:pPr>
            <a:r>
              <a:rPr lang="en-US" sz="5178" dirty="0">
                <a:solidFill>
                  <a:srgbClr val="000000"/>
                </a:solidFill>
                <a:latin typeface="Public Sans"/>
              </a:rPr>
              <a:t>Add fully accessible entrance doors.</a:t>
            </a:r>
          </a:p>
          <a:p>
            <a:pPr marL="1118018" lvl="1" indent="-559009">
              <a:lnSpc>
                <a:spcPts val="7767"/>
              </a:lnSpc>
              <a:buFont typeface="Arial"/>
              <a:buChar char="•"/>
            </a:pPr>
            <a:r>
              <a:rPr lang="en-US" sz="5178" dirty="0">
                <a:solidFill>
                  <a:srgbClr val="000000"/>
                </a:solidFill>
                <a:latin typeface="Public Sans"/>
              </a:rPr>
              <a:t>Improve the staircase to the second floor.</a:t>
            </a:r>
          </a:p>
          <a:p>
            <a:pPr marL="1118018" lvl="1" indent="-559009">
              <a:lnSpc>
                <a:spcPts val="7767"/>
              </a:lnSpc>
              <a:buFont typeface="Arial"/>
              <a:buChar char="•"/>
            </a:pPr>
            <a:r>
              <a:rPr lang="en-US" sz="5178" dirty="0">
                <a:solidFill>
                  <a:srgbClr val="000000"/>
                </a:solidFill>
                <a:latin typeface="Public Sans"/>
              </a:rPr>
              <a:t>Add an elevator to the second floor.</a:t>
            </a:r>
          </a:p>
          <a:p>
            <a:pPr marL="1118018" lvl="1" indent="-559009">
              <a:lnSpc>
                <a:spcPts val="7767"/>
              </a:lnSpc>
              <a:buFont typeface="Arial"/>
              <a:buChar char="•"/>
            </a:pPr>
            <a:r>
              <a:rPr lang="en-US" sz="5178" dirty="0">
                <a:solidFill>
                  <a:srgbClr val="000000"/>
                </a:solidFill>
                <a:latin typeface="Public Sans"/>
              </a:rPr>
              <a:t>Provide accessible parking and drop-off area.</a:t>
            </a:r>
          </a:p>
          <a:p>
            <a:pPr marL="1118018" lvl="1" indent="-559009">
              <a:lnSpc>
                <a:spcPts val="7767"/>
              </a:lnSpc>
              <a:buFont typeface="Arial"/>
              <a:buChar char="•"/>
            </a:pPr>
            <a:r>
              <a:rPr lang="en-US" sz="5178" dirty="0">
                <a:solidFill>
                  <a:srgbClr val="000000"/>
                </a:solidFill>
                <a:latin typeface="Public Sans"/>
              </a:rPr>
              <a:t>Use "Accessibility Code Standards”.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3355669"/>
          </a:xfrm>
          <a:prstGeom prst="rect">
            <a:avLst/>
          </a:prstGeom>
          <a:solidFill>
            <a:srgbClr val="ED8031"/>
          </a:solidFill>
        </p:spPr>
      </p:sp>
      <p:sp>
        <p:nvSpPr>
          <p:cNvPr id="3" name="TextBox 3"/>
          <p:cNvSpPr txBox="1"/>
          <p:nvPr/>
        </p:nvSpPr>
        <p:spPr>
          <a:xfrm>
            <a:off x="0" y="326719"/>
            <a:ext cx="18288000" cy="302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19"/>
              </a:lnSpc>
            </a:pPr>
            <a:r>
              <a:rPr lang="en-US" sz="9600">
                <a:solidFill>
                  <a:srgbClr val="000000"/>
                </a:solidFill>
                <a:latin typeface="Horizon"/>
              </a:rPr>
              <a:t>O2.  REMODEL FOR </a:t>
            </a:r>
            <a:r>
              <a:rPr lang="en-US" sz="9600">
                <a:solidFill>
                  <a:srgbClr val="FFFFFF"/>
                </a:solidFill>
                <a:latin typeface="Horizon"/>
              </a:rPr>
              <a:t>"WELCOMING"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54315" y="3774551"/>
            <a:ext cx="16229878" cy="5841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18018" lvl="1" indent="-559009">
              <a:lnSpc>
                <a:spcPts val="7767"/>
              </a:lnSpc>
              <a:buFont typeface="Arial"/>
              <a:buChar char="•"/>
            </a:pPr>
            <a:r>
              <a:rPr lang="en-US" sz="5178">
                <a:solidFill>
                  <a:srgbClr val="000000"/>
                </a:solidFill>
                <a:latin typeface="Public Sans"/>
              </a:rPr>
              <a:t>Enhance Landscaping</a:t>
            </a:r>
          </a:p>
          <a:p>
            <a:pPr marL="1118018" lvl="1" indent="-559009">
              <a:lnSpc>
                <a:spcPts val="7767"/>
              </a:lnSpc>
              <a:buFont typeface="Arial"/>
              <a:buChar char="•"/>
            </a:pPr>
            <a:r>
              <a:rPr lang="en-US" sz="5178">
                <a:solidFill>
                  <a:srgbClr val="000000"/>
                </a:solidFill>
                <a:latin typeface="Public Sans"/>
              </a:rPr>
              <a:t>More Natural Light</a:t>
            </a:r>
          </a:p>
          <a:p>
            <a:pPr marL="1118018" lvl="1" indent="-559009">
              <a:lnSpc>
                <a:spcPts val="7767"/>
              </a:lnSpc>
              <a:buFont typeface="Arial"/>
              <a:buChar char="•"/>
            </a:pPr>
            <a:r>
              <a:rPr lang="en-US" sz="5178">
                <a:solidFill>
                  <a:srgbClr val="000000"/>
                </a:solidFill>
                <a:latin typeface="Public Sans"/>
              </a:rPr>
              <a:t>Enlivening Colors</a:t>
            </a:r>
          </a:p>
          <a:p>
            <a:pPr marL="1118018" lvl="1" indent="-559009">
              <a:lnSpc>
                <a:spcPts val="7767"/>
              </a:lnSpc>
              <a:buFont typeface="Arial"/>
              <a:buChar char="•"/>
            </a:pPr>
            <a:r>
              <a:rPr lang="en-US" sz="5178">
                <a:solidFill>
                  <a:srgbClr val="000000"/>
                </a:solidFill>
                <a:latin typeface="Public Sans"/>
              </a:rPr>
              <a:t>"Green Building" Materials</a:t>
            </a:r>
          </a:p>
          <a:p>
            <a:pPr marL="1118018" lvl="1" indent="-559009">
              <a:lnSpc>
                <a:spcPts val="7767"/>
              </a:lnSpc>
              <a:buFont typeface="Arial"/>
              <a:buChar char="•"/>
            </a:pPr>
            <a:r>
              <a:rPr lang="en-US" sz="5178">
                <a:solidFill>
                  <a:srgbClr val="000000"/>
                </a:solidFill>
                <a:latin typeface="Public Sans"/>
              </a:rPr>
              <a:t>Improve Insulation</a:t>
            </a:r>
          </a:p>
          <a:p>
            <a:pPr marL="1118018" lvl="1" indent="-559009">
              <a:lnSpc>
                <a:spcPts val="7767"/>
              </a:lnSpc>
              <a:buFont typeface="Arial"/>
              <a:buChar char="•"/>
            </a:pPr>
            <a:r>
              <a:rPr lang="en-US" sz="5178">
                <a:solidFill>
                  <a:srgbClr val="000000"/>
                </a:solidFill>
                <a:latin typeface="Public Sans"/>
              </a:rPr>
              <a:t>Add Solar Panels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3355669"/>
          </a:xfrm>
          <a:prstGeom prst="rect">
            <a:avLst/>
          </a:prstGeom>
          <a:solidFill>
            <a:srgbClr val="ED8031"/>
          </a:solidFill>
        </p:spPr>
      </p:sp>
      <p:sp>
        <p:nvSpPr>
          <p:cNvPr id="3" name="TextBox 3"/>
          <p:cNvSpPr txBox="1"/>
          <p:nvPr/>
        </p:nvSpPr>
        <p:spPr>
          <a:xfrm>
            <a:off x="0" y="326719"/>
            <a:ext cx="18288000" cy="302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19"/>
              </a:lnSpc>
            </a:pPr>
            <a:r>
              <a:rPr lang="en-US" sz="9600">
                <a:solidFill>
                  <a:srgbClr val="000000"/>
                </a:solidFill>
                <a:latin typeface="Horizon"/>
              </a:rPr>
              <a:t>O3.  ENLARGE FOR </a:t>
            </a:r>
            <a:r>
              <a:rPr lang="en-US" sz="9600">
                <a:solidFill>
                  <a:srgbClr val="FFFFFF"/>
                </a:solidFill>
                <a:latin typeface="Horizon"/>
              </a:rPr>
              <a:t>MORE SPACE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54315" y="3774551"/>
            <a:ext cx="16229878" cy="5841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18018" lvl="1" indent="-559009">
              <a:lnSpc>
                <a:spcPts val="7767"/>
              </a:lnSpc>
              <a:buFont typeface="Arial"/>
              <a:buChar char="•"/>
            </a:pPr>
            <a:r>
              <a:rPr lang="en-US" sz="5178">
                <a:solidFill>
                  <a:srgbClr val="000000"/>
                </a:solidFill>
                <a:latin typeface="Public Sans"/>
              </a:rPr>
              <a:t>Increase sanctuary seating to 100</a:t>
            </a:r>
          </a:p>
          <a:p>
            <a:pPr marL="1118018" lvl="1" indent="-559009">
              <a:lnSpc>
                <a:spcPts val="7767"/>
              </a:lnSpc>
              <a:buFont typeface="Arial"/>
              <a:buChar char="•"/>
            </a:pPr>
            <a:r>
              <a:rPr lang="en-US" sz="5178">
                <a:solidFill>
                  <a:srgbClr val="000000"/>
                </a:solidFill>
                <a:latin typeface="Public Sans"/>
              </a:rPr>
              <a:t>Increase size of entry foyer</a:t>
            </a:r>
          </a:p>
          <a:p>
            <a:pPr marL="1118018" lvl="1" indent="-559009">
              <a:lnSpc>
                <a:spcPts val="7767"/>
              </a:lnSpc>
              <a:buFont typeface="Arial"/>
              <a:buChar char="•"/>
            </a:pPr>
            <a:r>
              <a:rPr lang="en-US" sz="5178">
                <a:solidFill>
                  <a:srgbClr val="000000"/>
                </a:solidFill>
                <a:latin typeface="Public Sans"/>
              </a:rPr>
              <a:t>Increase # offices and meeting rooms</a:t>
            </a:r>
          </a:p>
          <a:p>
            <a:pPr marL="1118018" lvl="1" indent="-559009">
              <a:lnSpc>
                <a:spcPts val="7767"/>
              </a:lnSpc>
              <a:buFont typeface="Arial"/>
              <a:buChar char="•"/>
            </a:pPr>
            <a:r>
              <a:rPr lang="en-US" sz="5178">
                <a:solidFill>
                  <a:srgbClr val="000000"/>
                </a:solidFill>
                <a:latin typeface="Public Sans"/>
              </a:rPr>
              <a:t>Increase "family ministry" spaces</a:t>
            </a:r>
          </a:p>
          <a:p>
            <a:pPr marL="1118018" lvl="1" indent="-559009">
              <a:lnSpc>
                <a:spcPts val="7767"/>
              </a:lnSpc>
              <a:buFont typeface="Arial"/>
              <a:buChar char="•"/>
            </a:pPr>
            <a:r>
              <a:rPr lang="en-US" sz="5178">
                <a:solidFill>
                  <a:srgbClr val="000000"/>
                </a:solidFill>
                <a:latin typeface="Public Sans"/>
              </a:rPr>
              <a:t>Increase social hall and kitchen</a:t>
            </a:r>
          </a:p>
          <a:p>
            <a:pPr marL="1118018" lvl="1" indent="-559009">
              <a:lnSpc>
                <a:spcPts val="7767"/>
              </a:lnSpc>
              <a:buFont typeface="Arial"/>
              <a:buChar char="•"/>
            </a:pPr>
            <a:r>
              <a:rPr lang="en-US" sz="5178">
                <a:solidFill>
                  <a:srgbClr val="000000"/>
                </a:solidFill>
                <a:latin typeface="Public Sans"/>
              </a:rPr>
              <a:t>Increase storage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504382" y="714375"/>
          <a:ext cx="16754918" cy="8591134"/>
        </p:xfrm>
        <a:graphic>
          <a:graphicData uri="http://schemas.openxmlformats.org/drawingml/2006/table">
            <a:tbl>
              <a:tblPr/>
              <a:tblGrid>
                <a:gridCol w="8988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7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91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891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3299">
                <a:tc rowSpan="2"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Public Sans Bold"/>
                        </a:rPr>
                        <a:t>SPACE/ITEM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EXISTING SIZE: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PROPOSED: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CHANGE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8247">
                <a:tc vMerge="1"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Public Sans Bold"/>
                        </a:rPr>
                        <a:t>SPACE/ITEM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[SQUARE FEET]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[EXPANSION PLAN]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% +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299">
                <a:tc>
                  <a:txBody>
                    <a:bodyPr/>
                    <a:lstStyle/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Foyer  [excluding ramp &amp; hallway area]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170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300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75%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299">
                <a:tc>
                  <a:txBody>
                    <a:bodyPr/>
                    <a:lstStyle/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Sanctuary [including AV booth area &amp; Dias]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1,200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1,460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22%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299">
                <a:tc>
                  <a:txBody>
                    <a:bodyPr/>
                    <a:lstStyle/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Number of chairs/seats in Sanctuary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80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100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</a:pPr>
                      <a:r>
                        <a:rPr lang="en-US" sz="1299">
                          <a:solidFill>
                            <a:srgbClr val="000000"/>
                          </a:solidFill>
                          <a:latin typeface="Public Sans"/>
                        </a:rPr>
                        <a:t> 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3299">
                <a:tc>
                  <a:txBody>
                    <a:bodyPr/>
                    <a:lstStyle/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Kitchen [including pantry]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186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380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105%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3299">
                <a:tc>
                  <a:txBody>
                    <a:bodyPr/>
                    <a:lstStyle/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Social Hall [after service space]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380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540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42%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3299">
                <a:tc>
                  <a:txBody>
                    <a:bodyPr/>
                    <a:lstStyle/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Library &amp; Meeting Spaces [downstairs]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200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430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115%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3299">
                <a:tc>
                  <a:txBody>
                    <a:bodyPr/>
                    <a:lstStyle/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Office [downstairs]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200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100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-50%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93299">
                <a:tc>
                  <a:txBody>
                    <a:bodyPr/>
                    <a:lstStyle/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Offices [upstairs]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215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666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210%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93299">
                <a:tc>
                  <a:txBody>
                    <a:bodyPr/>
                    <a:lstStyle/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Number of offices upstairs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1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4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</a:pPr>
                      <a:r>
                        <a:rPr lang="en-US" sz="1299">
                          <a:solidFill>
                            <a:srgbClr val="000000"/>
                          </a:solidFill>
                          <a:latin typeface="Public Sans"/>
                        </a:rPr>
                        <a:t> 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93299">
                <a:tc>
                  <a:txBody>
                    <a:bodyPr/>
                    <a:lstStyle/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Multi-purpose meeting rooms [upstairs]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500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638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27%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93299">
                <a:tc>
                  <a:txBody>
                    <a:bodyPr/>
                    <a:lstStyle/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Family Ministry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675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1,600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137%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93299">
                <a:tc>
                  <a:txBody>
                    <a:bodyPr/>
                    <a:lstStyle/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Number of Family Ministry Space [both floors]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3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Public Sans Bold"/>
                        </a:rPr>
                        <a:t>5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9"/>
                        </a:lnSpc>
                      </a:pPr>
                      <a:r>
                        <a:rPr lang="en-US" sz="1299">
                          <a:solidFill>
                            <a:srgbClr val="000000"/>
                          </a:solidFill>
                          <a:latin typeface="Public Sans"/>
                        </a:rPr>
                        <a:t> </a:t>
                      </a:r>
                    </a:p>
                  </a:txBody>
                  <a:tcPr marL="66675" marR="66675" marT="66675" marB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7C0752-2973-1117-AE89-8F33C6E4C1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14300"/>
            <a:ext cx="15621000" cy="1010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535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B49D6C-B849-8057-C3C7-74D6DAE1DA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14300"/>
            <a:ext cx="15468600" cy="1000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297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7B57B1-0F4D-361F-5C51-807368135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14299"/>
            <a:ext cx="15925800" cy="1030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970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3355669"/>
          </a:xfrm>
          <a:prstGeom prst="rect">
            <a:avLst/>
          </a:prstGeom>
          <a:solidFill>
            <a:srgbClr val="ED8031"/>
          </a:solidFill>
        </p:spPr>
      </p:sp>
      <p:sp>
        <p:nvSpPr>
          <p:cNvPr id="3" name="TextBox 3"/>
          <p:cNvSpPr txBox="1"/>
          <p:nvPr/>
        </p:nvSpPr>
        <p:spPr>
          <a:xfrm>
            <a:off x="0" y="326719"/>
            <a:ext cx="18288000" cy="302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19"/>
              </a:lnSpc>
            </a:pPr>
            <a:r>
              <a:rPr lang="en-US" sz="9600">
                <a:solidFill>
                  <a:srgbClr val="000000"/>
                </a:solidFill>
                <a:latin typeface="Horizon"/>
              </a:rPr>
              <a:t>CHALLENGES &amp;</a:t>
            </a:r>
          </a:p>
          <a:p>
            <a:pPr algn="ctr">
              <a:lnSpc>
                <a:spcPts val="11519"/>
              </a:lnSpc>
            </a:pPr>
            <a:r>
              <a:rPr lang="en-US" sz="9600">
                <a:solidFill>
                  <a:srgbClr val="FFFFFF"/>
                </a:solidFill>
                <a:latin typeface="Horizon"/>
              </a:rPr>
              <a:t>SHORTCOMINGS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54315" y="3284013"/>
            <a:ext cx="16209653" cy="6814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>
                <a:solidFill>
                  <a:srgbClr val="000000"/>
                </a:solidFill>
                <a:latin typeface="Public Sans"/>
              </a:rPr>
              <a:t>Small Size of Property</a:t>
            </a:r>
          </a:p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>
                <a:solidFill>
                  <a:srgbClr val="000000"/>
                </a:solidFill>
                <a:latin typeface="Public Sans"/>
              </a:rPr>
              <a:t>Site Constraints - Setback Lines</a:t>
            </a:r>
          </a:p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>
                <a:solidFill>
                  <a:srgbClr val="000000"/>
                </a:solidFill>
                <a:latin typeface="Public Sans"/>
              </a:rPr>
              <a:t>Steep Slope</a:t>
            </a:r>
          </a:p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>
                <a:solidFill>
                  <a:srgbClr val="000000"/>
                </a:solidFill>
                <a:latin typeface="Public Sans"/>
              </a:rPr>
              <a:t>Additional Costs - Elevator and Sprinklers</a:t>
            </a:r>
          </a:p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>
                <a:solidFill>
                  <a:srgbClr val="000000"/>
                </a:solidFill>
                <a:latin typeface="Public Sans"/>
              </a:rPr>
              <a:t>Age of Building</a:t>
            </a:r>
          </a:p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>
                <a:solidFill>
                  <a:srgbClr val="000000"/>
                </a:solidFill>
                <a:latin typeface="Public Sans"/>
              </a:rPr>
              <a:t>Configuration of Building</a:t>
            </a:r>
          </a:p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>
                <a:solidFill>
                  <a:srgbClr val="000000"/>
                </a:solidFill>
                <a:latin typeface="Public Sans"/>
              </a:rPr>
              <a:t>Temporary quarters for a year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2096478"/>
          </a:xfrm>
          <a:prstGeom prst="rect">
            <a:avLst/>
          </a:prstGeom>
          <a:solidFill>
            <a:srgbClr val="ED8031"/>
          </a:solidFill>
        </p:spPr>
      </p:sp>
      <p:sp>
        <p:nvSpPr>
          <p:cNvPr id="3" name="TextBox 3"/>
          <p:cNvSpPr txBox="1"/>
          <p:nvPr/>
        </p:nvSpPr>
        <p:spPr>
          <a:xfrm>
            <a:off x="0" y="326719"/>
            <a:ext cx="18288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19"/>
              </a:lnSpc>
            </a:pPr>
            <a:r>
              <a:rPr lang="en-US" sz="9600">
                <a:solidFill>
                  <a:srgbClr val="000000"/>
                </a:solidFill>
                <a:latin typeface="Horizon"/>
              </a:rPr>
              <a:t>CONCLUSIONS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64428" y="2443984"/>
            <a:ext cx="16209653" cy="6814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>
                <a:solidFill>
                  <a:srgbClr val="000000"/>
                </a:solidFill>
                <a:latin typeface="Public Sans"/>
              </a:rPr>
              <a:t>Expensive - $1.5 million</a:t>
            </a:r>
          </a:p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>
                <a:solidFill>
                  <a:srgbClr val="000000"/>
                </a:solidFill>
                <a:latin typeface="Public Sans"/>
              </a:rPr>
              <a:t>Elevator and Sprinklers - large part of budget</a:t>
            </a:r>
          </a:p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>
                <a:solidFill>
                  <a:srgbClr val="000000"/>
                </a:solidFill>
                <a:latin typeface="Public Sans"/>
              </a:rPr>
              <a:t>Expansion CANNOT provide:</a:t>
            </a:r>
          </a:p>
          <a:p>
            <a:pPr marL="2233249" lvl="2" indent="-744416">
              <a:lnSpc>
                <a:spcPts val="7757"/>
              </a:lnSpc>
              <a:buFont typeface="Arial"/>
              <a:buChar char="⚬"/>
            </a:pPr>
            <a:r>
              <a:rPr lang="en-US" sz="5171">
                <a:solidFill>
                  <a:srgbClr val="000000"/>
                </a:solidFill>
                <a:latin typeface="Public Sans"/>
              </a:rPr>
              <a:t>Large enough sanctuary</a:t>
            </a:r>
          </a:p>
          <a:p>
            <a:pPr marL="2233249" lvl="2" indent="-744416">
              <a:lnSpc>
                <a:spcPts val="7757"/>
              </a:lnSpc>
              <a:buFont typeface="Arial"/>
              <a:buChar char="⚬"/>
            </a:pPr>
            <a:r>
              <a:rPr lang="en-US" sz="5171">
                <a:solidFill>
                  <a:srgbClr val="000000"/>
                </a:solidFill>
                <a:latin typeface="Public Sans"/>
              </a:rPr>
              <a:t>Space for full congregation</a:t>
            </a:r>
          </a:p>
          <a:p>
            <a:pPr marL="2233249" lvl="2" indent="-744416">
              <a:lnSpc>
                <a:spcPts val="7757"/>
              </a:lnSpc>
              <a:buFont typeface="Arial"/>
              <a:buChar char="⚬"/>
            </a:pPr>
            <a:r>
              <a:rPr lang="en-US" sz="5171">
                <a:solidFill>
                  <a:srgbClr val="000000"/>
                </a:solidFill>
                <a:latin typeface="Public Sans"/>
              </a:rPr>
              <a:t>Adequate parking and outdoor space </a:t>
            </a:r>
          </a:p>
          <a:p>
            <a:pPr marL="2233249" lvl="2" indent="-744416">
              <a:lnSpc>
                <a:spcPts val="7757"/>
              </a:lnSpc>
              <a:buFont typeface="Arial"/>
              <a:buChar char="⚬"/>
            </a:pPr>
            <a:r>
              <a:rPr lang="en-US" sz="5171">
                <a:solidFill>
                  <a:srgbClr val="000000"/>
                </a:solidFill>
                <a:latin typeface="Public Sans"/>
              </a:rPr>
              <a:t>Accessibility from public streets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2096478"/>
          </a:xfrm>
          <a:prstGeom prst="rect">
            <a:avLst/>
          </a:prstGeom>
          <a:solidFill>
            <a:srgbClr val="ED8031"/>
          </a:solidFill>
        </p:spPr>
      </p:sp>
      <p:sp>
        <p:nvSpPr>
          <p:cNvPr id="3" name="TextBox 3"/>
          <p:cNvSpPr txBox="1"/>
          <p:nvPr/>
        </p:nvSpPr>
        <p:spPr>
          <a:xfrm>
            <a:off x="0" y="345769"/>
            <a:ext cx="18288000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80"/>
              </a:lnSpc>
            </a:pPr>
            <a:r>
              <a:rPr lang="en-US" sz="8900">
                <a:solidFill>
                  <a:srgbClr val="FFFFFF"/>
                </a:solidFill>
                <a:latin typeface="Horizon"/>
              </a:rPr>
              <a:t>RECOMMENDATIONS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64428" y="2933910"/>
            <a:ext cx="16209653" cy="5903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 dirty="0">
                <a:solidFill>
                  <a:srgbClr val="000000"/>
                </a:solidFill>
                <a:latin typeface="Public Sans"/>
              </a:rPr>
              <a:t>Existing building is not a long-term solution.</a:t>
            </a:r>
          </a:p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 dirty="0">
                <a:solidFill>
                  <a:srgbClr val="000000"/>
                </a:solidFill>
                <a:latin typeface="Public Sans"/>
              </a:rPr>
              <a:t>Other options:</a:t>
            </a:r>
          </a:p>
          <a:p>
            <a:pPr marL="2233249" lvl="2" indent="-744416">
              <a:lnSpc>
                <a:spcPts val="7757"/>
              </a:lnSpc>
              <a:buFont typeface="Arial"/>
              <a:buChar char="⚬"/>
            </a:pPr>
            <a:r>
              <a:rPr lang="en-US" sz="5171" dirty="0">
                <a:solidFill>
                  <a:srgbClr val="000000"/>
                </a:solidFill>
                <a:latin typeface="Public Sans"/>
              </a:rPr>
              <a:t>Find and adapt a new location.</a:t>
            </a:r>
          </a:p>
          <a:p>
            <a:pPr marL="2233249" lvl="2" indent="-744416">
              <a:lnSpc>
                <a:spcPts val="7757"/>
              </a:lnSpc>
              <a:buFont typeface="Arial"/>
              <a:buChar char="⚬"/>
            </a:pPr>
            <a:r>
              <a:rPr lang="en-US" sz="5171" dirty="0">
                <a:solidFill>
                  <a:srgbClr val="000000"/>
                </a:solidFill>
                <a:latin typeface="Public Sans"/>
              </a:rPr>
              <a:t>Share space with Grass Valley UMC.</a:t>
            </a:r>
          </a:p>
          <a:p>
            <a:pPr marL="2233249" lvl="2" indent="-744416">
              <a:lnSpc>
                <a:spcPts val="7757"/>
              </a:lnSpc>
              <a:buFont typeface="Arial"/>
              <a:buChar char="⚬"/>
            </a:pPr>
            <a:r>
              <a:rPr lang="en-US" sz="5171" dirty="0">
                <a:solidFill>
                  <a:srgbClr val="000000"/>
                </a:solidFill>
                <a:latin typeface="Public Sans"/>
              </a:rPr>
              <a:t>Stay and adjust to what we have now.</a:t>
            </a:r>
          </a:p>
          <a:p>
            <a:pPr marL="2233249" lvl="2" indent="-744416">
              <a:lnSpc>
                <a:spcPts val="7757"/>
              </a:lnSpc>
              <a:buFont typeface="Arial"/>
              <a:buChar char="⚬"/>
            </a:pPr>
            <a:endParaRPr lang="en-US" sz="5171" dirty="0">
              <a:solidFill>
                <a:srgbClr val="000000"/>
              </a:solidFill>
              <a:latin typeface="Public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2096478"/>
          </a:xfrm>
          <a:prstGeom prst="rect">
            <a:avLst/>
          </a:prstGeom>
          <a:solidFill>
            <a:srgbClr val="ED8031"/>
          </a:solidFill>
        </p:spPr>
      </p:sp>
      <p:sp>
        <p:nvSpPr>
          <p:cNvPr id="3" name="AutoShape 3"/>
          <p:cNvSpPr/>
          <p:nvPr/>
        </p:nvSpPr>
        <p:spPr>
          <a:xfrm>
            <a:off x="0" y="8190522"/>
            <a:ext cx="18288000" cy="2096478"/>
          </a:xfrm>
          <a:prstGeom prst="rect">
            <a:avLst/>
          </a:prstGeom>
          <a:solidFill>
            <a:srgbClr val="ED8031"/>
          </a:solidFill>
        </p:spPr>
      </p:sp>
      <p:sp>
        <p:nvSpPr>
          <p:cNvPr id="4" name="TextBox 4"/>
          <p:cNvSpPr txBox="1"/>
          <p:nvPr/>
        </p:nvSpPr>
        <p:spPr>
          <a:xfrm>
            <a:off x="1199635" y="3219450"/>
            <a:ext cx="9426178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Horizon"/>
              </a:rPr>
              <a:t>QUESTIONS?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2096478"/>
          </a:xfrm>
          <a:prstGeom prst="rect">
            <a:avLst/>
          </a:prstGeom>
          <a:solidFill>
            <a:srgbClr val="7CA4D4"/>
          </a:solidFill>
        </p:spPr>
      </p:sp>
      <p:sp>
        <p:nvSpPr>
          <p:cNvPr id="3" name="TextBox 3"/>
          <p:cNvSpPr txBox="1"/>
          <p:nvPr/>
        </p:nvSpPr>
        <p:spPr>
          <a:xfrm>
            <a:off x="0" y="345769"/>
            <a:ext cx="18288000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80"/>
              </a:lnSpc>
            </a:pPr>
            <a:r>
              <a:rPr lang="en-US" sz="8900">
                <a:solidFill>
                  <a:srgbClr val="FFFFFF"/>
                </a:solidFill>
                <a:latin typeface="Horizon"/>
              </a:rPr>
              <a:t>OTHER OPTIONS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64428" y="1954058"/>
            <a:ext cx="16209653" cy="6904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 dirty="0">
                <a:solidFill>
                  <a:srgbClr val="000000"/>
                </a:solidFill>
                <a:latin typeface="Public Sans"/>
              </a:rPr>
              <a:t>Buy a facility the size we need and remodel for us.</a:t>
            </a:r>
          </a:p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 dirty="0">
                <a:solidFill>
                  <a:srgbClr val="000000"/>
                </a:solidFill>
                <a:latin typeface="Public Sans"/>
              </a:rPr>
              <a:t>Buy a larger space and rent to a non-profit for some income.</a:t>
            </a:r>
          </a:p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 dirty="0">
                <a:solidFill>
                  <a:srgbClr val="000000"/>
                </a:solidFill>
                <a:latin typeface="Public Sans"/>
              </a:rPr>
              <a:t>Long-term lease, with or without option to buy</a:t>
            </a:r>
          </a:p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 dirty="0">
                <a:solidFill>
                  <a:srgbClr val="000000"/>
                </a:solidFill>
                <a:latin typeface="Public Sans"/>
              </a:rPr>
              <a:t>Buy land and build.</a:t>
            </a:r>
          </a:p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 dirty="0">
                <a:solidFill>
                  <a:srgbClr val="000000"/>
                </a:solidFill>
                <a:latin typeface="Public Sans"/>
              </a:rPr>
              <a:t>Share space – with GV UMC or another.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2096478"/>
          </a:xfrm>
          <a:prstGeom prst="rect">
            <a:avLst/>
          </a:prstGeom>
          <a:solidFill>
            <a:srgbClr val="7CA4D4"/>
          </a:solidFill>
        </p:spPr>
      </p:sp>
      <p:sp>
        <p:nvSpPr>
          <p:cNvPr id="3" name="AutoShape 3"/>
          <p:cNvSpPr/>
          <p:nvPr/>
        </p:nvSpPr>
        <p:spPr>
          <a:xfrm>
            <a:off x="0" y="8190522"/>
            <a:ext cx="18288000" cy="2096478"/>
          </a:xfrm>
          <a:prstGeom prst="rect">
            <a:avLst/>
          </a:prstGeom>
          <a:solidFill>
            <a:srgbClr val="7CA4D4"/>
          </a:solidFill>
        </p:spPr>
      </p:sp>
      <p:sp>
        <p:nvSpPr>
          <p:cNvPr id="4" name="TextBox 4"/>
          <p:cNvSpPr txBox="1"/>
          <p:nvPr/>
        </p:nvSpPr>
        <p:spPr>
          <a:xfrm>
            <a:off x="1199635" y="3219450"/>
            <a:ext cx="9426178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Horizon"/>
              </a:rPr>
              <a:t>QUESTIONS?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4297491"/>
          </a:xfrm>
          <a:prstGeom prst="rect">
            <a:avLst/>
          </a:prstGeom>
          <a:solidFill>
            <a:srgbClr val="7CA4D4"/>
          </a:solid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4114800" y="0"/>
            <a:ext cx="10058400" cy="4662279"/>
            <a:chOff x="0" y="0"/>
            <a:chExt cx="1369949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699489" cy="6350000"/>
            </a:xfrm>
            <a:custGeom>
              <a:avLst/>
              <a:gdLst/>
              <a:ahLst/>
              <a:cxnLst/>
              <a:rect l="l" t="t" r="r" b="b"/>
              <a:pathLst>
                <a:path w="13699489" h="6350000">
                  <a:moveTo>
                    <a:pt x="13699489" y="6350000"/>
                  </a:moveTo>
                  <a:lnTo>
                    <a:pt x="0" y="6350000"/>
                  </a:lnTo>
                  <a:lnTo>
                    <a:pt x="0" y="1899920"/>
                  </a:lnTo>
                  <a:cubicBezTo>
                    <a:pt x="0" y="1899920"/>
                    <a:pt x="2849880" y="0"/>
                    <a:pt x="6899910" y="0"/>
                  </a:cubicBezTo>
                  <a:cubicBezTo>
                    <a:pt x="11300460" y="0"/>
                    <a:pt x="13699489" y="1899920"/>
                    <a:pt x="13699489" y="1899920"/>
                  </a:cubicBezTo>
                  <a:lnTo>
                    <a:pt x="13699489" y="6350000"/>
                  </a:lnTo>
                  <a:close/>
                </a:path>
              </a:pathLst>
            </a:custGeom>
            <a:blipFill>
              <a:blip r:embed="rId2"/>
              <a:stretch>
                <a:fillRect t="-22033" b="-22033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028700" y="6305296"/>
            <a:ext cx="6894434" cy="177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>
                <a:solidFill>
                  <a:srgbClr val="000000"/>
                </a:solidFill>
                <a:latin typeface="Horizon"/>
              </a:rPr>
              <a:t>VISIT  TO </a:t>
            </a:r>
          </a:p>
          <a:p>
            <a:pPr>
              <a:lnSpc>
                <a:spcPts val="6720"/>
              </a:lnSpc>
            </a:pPr>
            <a:r>
              <a:rPr lang="en-US" sz="5600">
                <a:solidFill>
                  <a:srgbClr val="ED8031"/>
                </a:solidFill>
                <a:latin typeface="Horizon"/>
              </a:rPr>
              <a:t>UU DAVIS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47484" y="4796790"/>
            <a:ext cx="11292101" cy="5714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2" lvl="1" indent="-323851">
              <a:lnSpc>
                <a:spcPts val="447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Public Sans"/>
              </a:rPr>
              <a:t>Jeff Gold was the architect of major improvements.</a:t>
            </a:r>
          </a:p>
          <a:p>
            <a:pPr marL="647702" lvl="1" indent="-323851">
              <a:lnSpc>
                <a:spcPts val="447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Public Sans"/>
              </a:rPr>
              <a:t>Property – 6 acres, purchased in 1966.</a:t>
            </a:r>
          </a:p>
          <a:p>
            <a:pPr marL="647702" lvl="1" indent="-323851">
              <a:lnSpc>
                <a:spcPts val="447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Public Sans"/>
              </a:rPr>
              <a:t>Fully accessible, including exterior pathways and outdoor gathering space.</a:t>
            </a:r>
          </a:p>
          <a:p>
            <a:pPr marL="647702" lvl="1" indent="-323851">
              <a:lnSpc>
                <a:spcPts val="447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Public Sans"/>
              </a:rPr>
              <a:t>Sanctuary seats 160 and can be opened to the social hall to add more.</a:t>
            </a:r>
          </a:p>
          <a:p>
            <a:pPr marL="647702" lvl="1" indent="-323851">
              <a:lnSpc>
                <a:spcPts val="447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Public Sans"/>
              </a:rPr>
              <a:t>Ancillary buildings – library and office, classroom, gathering space for teens.</a:t>
            </a:r>
          </a:p>
          <a:p>
            <a:pPr marL="647702" lvl="1" indent="-323851">
              <a:lnSpc>
                <a:spcPts val="447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Public Sans"/>
              </a:rPr>
              <a:t>More detailed report is available on request.</a:t>
            </a:r>
          </a:p>
          <a:p>
            <a:pPr>
              <a:lnSpc>
                <a:spcPts val="4470"/>
              </a:lnSpc>
            </a:pPr>
            <a:endParaRPr lang="en-US" sz="3000" dirty="0">
              <a:solidFill>
                <a:srgbClr val="000000"/>
              </a:solidFill>
              <a:latin typeface="Public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2096478"/>
          </a:xfrm>
          <a:prstGeom prst="rect">
            <a:avLst/>
          </a:prstGeom>
          <a:solidFill>
            <a:srgbClr val="7CA4D4"/>
          </a:solidFill>
        </p:spPr>
      </p:sp>
      <p:sp>
        <p:nvSpPr>
          <p:cNvPr id="3" name="AutoShape 3"/>
          <p:cNvSpPr/>
          <p:nvPr/>
        </p:nvSpPr>
        <p:spPr>
          <a:xfrm>
            <a:off x="0" y="8190522"/>
            <a:ext cx="18288000" cy="2096478"/>
          </a:xfrm>
          <a:prstGeom prst="rect">
            <a:avLst/>
          </a:prstGeom>
          <a:solidFill>
            <a:srgbClr val="7CA4D4"/>
          </a:solidFill>
        </p:spPr>
      </p:sp>
      <p:sp>
        <p:nvSpPr>
          <p:cNvPr id="4" name="TextBox 4"/>
          <p:cNvSpPr txBox="1"/>
          <p:nvPr/>
        </p:nvSpPr>
        <p:spPr>
          <a:xfrm>
            <a:off x="1199635" y="3219450"/>
            <a:ext cx="9426178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Horizon"/>
              </a:rPr>
              <a:t>QUESTIONS?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4297491"/>
          </a:xfrm>
          <a:prstGeom prst="rect">
            <a:avLst/>
          </a:prstGeom>
          <a:solidFill>
            <a:srgbClr val="7CA4D4"/>
          </a:solid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4114800" y="0"/>
            <a:ext cx="10058400" cy="4662279"/>
            <a:chOff x="0" y="0"/>
            <a:chExt cx="1369949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699489" cy="6350000"/>
            </a:xfrm>
            <a:custGeom>
              <a:avLst/>
              <a:gdLst/>
              <a:ahLst/>
              <a:cxnLst/>
              <a:rect l="l" t="t" r="r" b="b"/>
              <a:pathLst>
                <a:path w="13699489" h="6350000">
                  <a:moveTo>
                    <a:pt x="13699489" y="6350000"/>
                  </a:moveTo>
                  <a:lnTo>
                    <a:pt x="0" y="6350000"/>
                  </a:lnTo>
                  <a:lnTo>
                    <a:pt x="0" y="1899920"/>
                  </a:lnTo>
                  <a:cubicBezTo>
                    <a:pt x="0" y="1899920"/>
                    <a:pt x="2849880" y="0"/>
                    <a:pt x="6899910" y="0"/>
                  </a:cubicBezTo>
                  <a:cubicBezTo>
                    <a:pt x="11300460" y="0"/>
                    <a:pt x="13699489" y="1899920"/>
                    <a:pt x="13699489" y="1899920"/>
                  </a:cubicBezTo>
                  <a:lnTo>
                    <a:pt x="13699489" y="6350000"/>
                  </a:lnTo>
                  <a:close/>
                </a:path>
              </a:pathLst>
            </a:custGeom>
            <a:blipFill>
              <a:blip r:embed="rId2"/>
              <a:stretch>
                <a:fillRect t="-30798" b="-30798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10019" y="6223175"/>
            <a:ext cx="6894434" cy="177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>
                <a:solidFill>
                  <a:srgbClr val="000000"/>
                </a:solidFill>
                <a:latin typeface="Horizon"/>
              </a:rPr>
              <a:t>THE CHURCH </a:t>
            </a:r>
            <a:r>
              <a:rPr lang="en-US" sz="5600">
                <a:solidFill>
                  <a:srgbClr val="ED8031"/>
                </a:solidFill>
                <a:latin typeface="Horizon"/>
              </a:rPr>
              <a:t>NEXT DOOR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04453" y="5292090"/>
            <a:ext cx="11045737" cy="4335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2" lvl="1" indent="-323851">
              <a:lnSpc>
                <a:spcPts val="495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ublic Sans Bold"/>
              </a:rPr>
              <a:t>Discussions have been good:</a:t>
            </a:r>
          </a:p>
          <a:p>
            <a:pPr marL="1295403" lvl="2" indent="-431801">
              <a:lnSpc>
                <a:spcPts val="495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Public Sans"/>
              </a:rPr>
              <a:t>Interest in sharing, either short or long term.</a:t>
            </a:r>
          </a:p>
          <a:p>
            <a:pPr marL="1295403" lvl="2" indent="-431801">
              <a:lnSpc>
                <a:spcPts val="495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Public Sans"/>
              </a:rPr>
              <a:t>Interest in possible sharing of efforts, perhaps in justice work.</a:t>
            </a:r>
          </a:p>
          <a:p>
            <a:pPr marL="1295403" lvl="2" indent="-431801">
              <a:lnSpc>
                <a:spcPts val="495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Public Sans"/>
              </a:rPr>
              <a:t>The Methodist denomination would be involved in any decision. </a:t>
            </a:r>
          </a:p>
          <a:p>
            <a:pPr>
              <a:lnSpc>
                <a:spcPts val="4470"/>
              </a:lnSpc>
            </a:pPr>
            <a:endParaRPr lang="en-US" sz="3000">
              <a:solidFill>
                <a:srgbClr val="000000"/>
              </a:solidFill>
              <a:latin typeface="Public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4297491"/>
          </a:xfrm>
          <a:prstGeom prst="rect">
            <a:avLst/>
          </a:prstGeom>
          <a:solidFill>
            <a:srgbClr val="7CA4D4"/>
          </a:solid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4114800" y="0"/>
            <a:ext cx="10058400" cy="4662279"/>
            <a:chOff x="0" y="0"/>
            <a:chExt cx="1369949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699489" cy="6350000"/>
            </a:xfrm>
            <a:custGeom>
              <a:avLst/>
              <a:gdLst/>
              <a:ahLst/>
              <a:cxnLst/>
              <a:rect l="l" t="t" r="r" b="b"/>
              <a:pathLst>
                <a:path w="13699489" h="6350000">
                  <a:moveTo>
                    <a:pt x="13699489" y="6350000"/>
                  </a:moveTo>
                  <a:lnTo>
                    <a:pt x="0" y="6350000"/>
                  </a:lnTo>
                  <a:lnTo>
                    <a:pt x="0" y="1899920"/>
                  </a:lnTo>
                  <a:cubicBezTo>
                    <a:pt x="0" y="1899920"/>
                    <a:pt x="2849880" y="0"/>
                    <a:pt x="6899910" y="0"/>
                  </a:cubicBezTo>
                  <a:cubicBezTo>
                    <a:pt x="11300460" y="0"/>
                    <a:pt x="13699489" y="1899920"/>
                    <a:pt x="13699489" y="1899920"/>
                  </a:cubicBezTo>
                  <a:lnTo>
                    <a:pt x="13699489" y="6350000"/>
                  </a:lnTo>
                  <a:close/>
                </a:path>
              </a:pathLst>
            </a:custGeom>
            <a:blipFill>
              <a:blip r:embed="rId2"/>
              <a:stretch>
                <a:fillRect t="-30798" b="-30798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10019" y="6223175"/>
            <a:ext cx="6894434" cy="177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>
                <a:solidFill>
                  <a:srgbClr val="000000"/>
                </a:solidFill>
                <a:latin typeface="Horizon"/>
              </a:rPr>
              <a:t>THE CHURCH </a:t>
            </a:r>
            <a:r>
              <a:rPr lang="en-US" sz="5600">
                <a:solidFill>
                  <a:srgbClr val="ED8031"/>
                </a:solidFill>
                <a:latin typeface="Horizon"/>
              </a:rPr>
              <a:t>NEXT DOOR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04453" y="5292090"/>
            <a:ext cx="11045737" cy="4897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2" lvl="1" indent="-323851">
              <a:lnSpc>
                <a:spcPts val="495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Public Sans Bold"/>
              </a:rPr>
              <a:t>The space is good:</a:t>
            </a:r>
          </a:p>
          <a:p>
            <a:pPr marL="1295403" lvl="2" indent="-431801">
              <a:lnSpc>
                <a:spcPts val="4950"/>
              </a:lnSpc>
              <a:buFont typeface="Arial"/>
              <a:buChar char="⚬"/>
            </a:pPr>
            <a:r>
              <a:rPr lang="en-US" sz="3000" dirty="0">
                <a:solidFill>
                  <a:srgbClr val="000000"/>
                </a:solidFill>
                <a:latin typeface="Public Sans"/>
              </a:rPr>
              <a:t>In addition to their sanctuary, there are two large assembly spaces and a number of office or classroom spaces.</a:t>
            </a:r>
          </a:p>
          <a:p>
            <a:pPr marL="1295403" lvl="2" indent="-431801">
              <a:lnSpc>
                <a:spcPts val="4950"/>
              </a:lnSpc>
              <a:buFont typeface="Arial"/>
              <a:buChar char="⚬"/>
            </a:pPr>
            <a:r>
              <a:rPr lang="en-US" sz="3000" dirty="0">
                <a:solidFill>
                  <a:srgbClr val="000000"/>
                </a:solidFill>
                <a:latin typeface="Public Sans"/>
              </a:rPr>
              <a:t>32 parking spaces.</a:t>
            </a:r>
          </a:p>
          <a:p>
            <a:pPr marL="1295403" lvl="2" indent="-431801">
              <a:lnSpc>
                <a:spcPts val="4950"/>
              </a:lnSpc>
              <a:buFont typeface="Arial"/>
              <a:buChar char="⚬"/>
            </a:pPr>
            <a:r>
              <a:rPr lang="en-US" sz="3000" dirty="0">
                <a:solidFill>
                  <a:srgbClr val="000000"/>
                </a:solidFill>
                <a:latin typeface="Public Sans"/>
              </a:rPr>
              <a:t>Flexibility would be required in scheduling services.</a:t>
            </a:r>
          </a:p>
          <a:p>
            <a:pPr>
              <a:lnSpc>
                <a:spcPts val="4470"/>
              </a:lnSpc>
            </a:pPr>
            <a:endParaRPr lang="en-US" sz="3000" dirty="0">
              <a:solidFill>
                <a:srgbClr val="000000"/>
              </a:solidFill>
              <a:latin typeface="Public Sans"/>
            </a:endParaRPr>
          </a:p>
          <a:p>
            <a:pPr>
              <a:lnSpc>
                <a:spcPts val="4470"/>
              </a:lnSpc>
            </a:pPr>
            <a:endParaRPr lang="en-US" sz="3000" dirty="0">
              <a:solidFill>
                <a:srgbClr val="000000"/>
              </a:solidFill>
              <a:latin typeface="Public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4297491"/>
          </a:xfrm>
          <a:prstGeom prst="rect">
            <a:avLst/>
          </a:prstGeom>
          <a:solidFill>
            <a:srgbClr val="7CA4D4"/>
          </a:solid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4114800" y="0"/>
            <a:ext cx="10058400" cy="4662279"/>
            <a:chOff x="0" y="0"/>
            <a:chExt cx="1369949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699489" cy="6350000"/>
            </a:xfrm>
            <a:custGeom>
              <a:avLst/>
              <a:gdLst/>
              <a:ahLst/>
              <a:cxnLst/>
              <a:rect l="l" t="t" r="r" b="b"/>
              <a:pathLst>
                <a:path w="13699489" h="6350000">
                  <a:moveTo>
                    <a:pt x="13699489" y="6350000"/>
                  </a:moveTo>
                  <a:lnTo>
                    <a:pt x="0" y="6350000"/>
                  </a:lnTo>
                  <a:lnTo>
                    <a:pt x="0" y="1899920"/>
                  </a:lnTo>
                  <a:cubicBezTo>
                    <a:pt x="0" y="1899920"/>
                    <a:pt x="2849880" y="0"/>
                    <a:pt x="6899910" y="0"/>
                  </a:cubicBezTo>
                  <a:cubicBezTo>
                    <a:pt x="11300460" y="0"/>
                    <a:pt x="13699489" y="1899920"/>
                    <a:pt x="13699489" y="1899920"/>
                  </a:cubicBezTo>
                  <a:lnTo>
                    <a:pt x="13699489" y="6350000"/>
                  </a:lnTo>
                  <a:close/>
                </a:path>
              </a:pathLst>
            </a:custGeom>
            <a:blipFill>
              <a:blip r:embed="rId2"/>
              <a:stretch>
                <a:fillRect t="-30798" b="-30798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10019" y="6223175"/>
            <a:ext cx="6894434" cy="177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>
                <a:solidFill>
                  <a:srgbClr val="000000"/>
                </a:solidFill>
                <a:latin typeface="Horizon"/>
              </a:rPr>
              <a:t>THE CHURCH </a:t>
            </a:r>
            <a:r>
              <a:rPr lang="en-US" sz="5600">
                <a:solidFill>
                  <a:srgbClr val="ED8031"/>
                </a:solidFill>
                <a:latin typeface="Horizon"/>
              </a:rPr>
              <a:t>NEXT DOOR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04453" y="5292090"/>
            <a:ext cx="11045737" cy="4335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2" lvl="1" indent="-323851">
              <a:lnSpc>
                <a:spcPts val="495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Public Sans Bold"/>
              </a:rPr>
              <a:t>Next Steps:</a:t>
            </a:r>
          </a:p>
          <a:p>
            <a:pPr marL="1295403" lvl="2" indent="-431801">
              <a:lnSpc>
                <a:spcPts val="4950"/>
              </a:lnSpc>
              <a:buFont typeface="Arial"/>
              <a:buChar char="⚬"/>
            </a:pPr>
            <a:r>
              <a:rPr lang="en-US" sz="3000" dirty="0">
                <a:solidFill>
                  <a:srgbClr val="000000"/>
                </a:solidFill>
                <a:latin typeface="Public Sans"/>
              </a:rPr>
              <a:t>Review their building plans to determine what space we would need to use.</a:t>
            </a:r>
          </a:p>
          <a:p>
            <a:pPr marL="1295403" lvl="2" indent="-431801">
              <a:lnSpc>
                <a:spcPts val="4950"/>
              </a:lnSpc>
              <a:buFont typeface="Arial"/>
              <a:buChar char="⚬"/>
            </a:pPr>
            <a:r>
              <a:rPr lang="en-US" sz="3000" dirty="0">
                <a:solidFill>
                  <a:srgbClr val="000000"/>
                </a:solidFill>
                <a:latin typeface="Public Sans"/>
              </a:rPr>
              <a:t>Consider operating and maintenance costs.</a:t>
            </a:r>
          </a:p>
          <a:p>
            <a:pPr marL="1295403" lvl="2" indent="-431801">
              <a:lnSpc>
                <a:spcPts val="4950"/>
              </a:lnSpc>
              <a:buFont typeface="Arial"/>
              <a:buChar char="⚬"/>
            </a:pPr>
            <a:r>
              <a:rPr lang="en-US" sz="3000" dirty="0">
                <a:solidFill>
                  <a:srgbClr val="000000"/>
                </a:solidFill>
                <a:latin typeface="Public Sans"/>
              </a:rPr>
              <a:t>Consider whether better suited to short of long-term sharing.</a:t>
            </a:r>
          </a:p>
          <a:p>
            <a:pPr>
              <a:lnSpc>
                <a:spcPts val="4470"/>
              </a:lnSpc>
            </a:pPr>
            <a:endParaRPr lang="en-US" sz="3000" dirty="0">
              <a:solidFill>
                <a:srgbClr val="000000"/>
              </a:solidFill>
              <a:latin typeface="Public 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2096478"/>
          </a:xfrm>
          <a:prstGeom prst="rect">
            <a:avLst/>
          </a:prstGeom>
          <a:solidFill>
            <a:srgbClr val="7CA4D4"/>
          </a:solidFill>
        </p:spPr>
      </p:sp>
      <p:sp>
        <p:nvSpPr>
          <p:cNvPr id="3" name="AutoShape 3"/>
          <p:cNvSpPr/>
          <p:nvPr/>
        </p:nvSpPr>
        <p:spPr>
          <a:xfrm>
            <a:off x="0" y="8190522"/>
            <a:ext cx="18288000" cy="2096478"/>
          </a:xfrm>
          <a:prstGeom prst="rect">
            <a:avLst/>
          </a:prstGeom>
          <a:solidFill>
            <a:srgbClr val="7CA4D4"/>
          </a:solidFill>
        </p:spPr>
      </p:sp>
      <p:sp>
        <p:nvSpPr>
          <p:cNvPr id="4" name="TextBox 4"/>
          <p:cNvSpPr txBox="1"/>
          <p:nvPr/>
        </p:nvSpPr>
        <p:spPr>
          <a:xfrm>
            <a:off x="1199635" y="3219450"/>
            <a:ext cx="9426178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Horizon"/>
              </a:rPr>
              <a:t>QUESTIONS?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5405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0" y="345769"/>
            <a:ext cx="18288000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200" dirty="0">
                <a:solidFill>
                  <a:srgbClr val="FFFFFF"/>
                </a:solidFill>
                <a:latin typeface="Horizon"/>
              </a:rPr>
              <a:t>REALTOR DISCUSSION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64428" y="1954058"/>
            <a:ext cx="16209653" cy="7869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 dirty="0">
                <a:solidFill>
                  <a:srgbClr val="000000"/>
                </a:solidFill>
                <a:latin typeface="Public Sans"/>
              </a:rPr>
              <a:t>Met with two firms. We evaluated them on: </a:t>
            </a:r>
          </a:p>
          <a:p>
            <a:pPr marL="1573824" lvl="2" indent="-558312">
              <a:lnSpc>
                <a:spcPts val="7757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Public Sans"/>
              </a:rPr>
              <a:t>Experience in the area</a:t>
            </a:r>
          </a:p>
          <a:p>
            <a:pPr marL="1573824" lvl="2" indent="-558312">
              <a:lnSpc>
                <a:spcPts val="7757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Public Sans"/>
              </a:rPr>
              <a:t>Working with nonprofits</a:t>
            </a:r>
          </a:p>
          <a:p>
            <a:pPr marL="1573824" lvl="2" indent="-558312">
              <a:lnSpc>
                <a:spcPts val="7757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Public Sans"/>
              </a:rPr>
              <a:t>Pacing and knowledge of financing</a:t>
            </a:r>
          </a:p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 dirty="0">
                <a:solidFill>
                  <a:srgbClr val="000000"/>
                </a:solidFill>
                <a:latin typeface="Public Sans"/>
              </a:rPr>
              <a:t>Reasons for choosing Blinder/ Tucker</a:t>
            </a:r>
          </a:p>
          <a:p>
            <a:pPr marL="1573824" lvl="2" indent="-558312">
              <a:lnSpc>
                <a:spcPts val="7757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Public Sans"/>
              </a:rPr>
              <a:t>Competent and experienced</a:t>
            </a:r>
          </a:p>
          <a:p>
            <a:pPr marL="1573824" lvl="2" indent="-558312">
              <a:lnSpc>
                <a:spcPts val="7757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Public Sans"/>
              </a:rPr>
              <a:t>Two people provide backup for each other</a:t>
            </a:r>
          </a:p>
          <a:p>
            <a:pPr marL="1573824" lvl="2" indent="-558312">
              <a:lnSpc>
                <a:spcPts val="7757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Public Sans"/>
              </a:rPr>
              <a:t>Blinder was very “advisory” during the interview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-30958"/>
            <a:ext cx="18288000" cy="182165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0" y="345769"/>
            <a:ext cx="18288000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200" dirty="0">
                <a:solidFill>
                  <a:srgbClr val="FFFFFF"/>
                </a:solidFill>
                <a:latin typeface="Horizon"/>
              </a:rPr>
              <a:t>REALTOR DISCUSSION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64428" y="1954058"/>
            <a:ext cx="16209653" cy="6869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16624" lvl="1" indent="-558312">
              <a:lnSpc>
                <a:spcPts val="7757"/>
              </a:lnSpc>
              <a:buFont typeface="Arial"/>
              <a:buChar char="•"/>
            </a:pPr>
            <a:r>
              <a:rPr lang="en-US" sz="5171" dirty="0">
                <a:solidFill>
                  <a:srgbClr val="000000"/>
                </a:solidFill>
                <a:latin typeface="Public Sans"/>
              </a:rPr>
              <a:t>Brought them up to speed on our process and our priorities.</a:t>
            </a:r>
          </a:p>
          <a:p>
            <a:pPr marL="1573824" lvl="2" indent="-558312">
              <a:lnSpc>
                <a:spcPts val="7757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Public Sans"/>
              </a:rPr>
              <a:t>They’ll begin looking at properties shortly to help us know what may become available that could meet our needs.</a:t>
            </a:r>
          </a:p>
          <a:p>
            <a:pPr marL="1573824" lvl="2" indent="-558312">
              <a:lnSpc>
                <a:spcPts val="7757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Public Sans"/>
              </a:rPr>
              <a:t>They will prepare an appraisal of the Church St property.</a:t>
            </a:r>
          </a:p>
          <a:p>
            <a:pPr marL="1573824" lvl="2" indent="-558312">
              <a:lnSpc>
                <a:spcPts val="7757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Public Sans"/>
              </a:rPr>
              <a:t>They will regularly report to the FEC.</a:t>
            </a:r>
          </a:p>
          <a:p>
            <a:pPr marL="1573824" lvl="2" indent="-558312">
              <a:lnSpc>
                <a:spcPts val="7757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Public Sans"/>
              </a:rPr>
              <a:t>No formal agreement was made.</a:t>
            </a:r>
          </a:p>
        </p:txBody>
      </p:sp>
    </p:spTree>
    <p:extLst>
      <p:ext uri="{BB962C8B-B14F-4D97-AF65-F5344CB8AC3E}">
        <p14:creationId xmlns:p14="http://schemas.microsoft.com/office/powerpoint/2010/main" val="551735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1771" y="32657"/>
            <a:ext cx="18288000" cy="209647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0" y="8190522"/>
            <a:ext cx="18288000" cy="209647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1199635" y="3219450"/>
            <a:ext cx="9426178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Horizon"/>
              </a:rPr>
              <a:t>QUESTIONS?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2096478"/>
          </a:xfrm>
          <a:prstGeom prst="rect">
            <a:avLst/>
          </a:prstGeom>
          <a:solidFill>
            <a:srgbClr val="6D852B"/>
          </a:solidFill>
        </p:spPr>
      </p:sp>
      <p:sp>
        <p:nvSpPr>
          <p:cNvPr id="3" name="TextBox 3"/>
          <p:cNvSpPr txBox="1"/>
          <p:nvPr/>
        </p:nvSpPr>
        <p:spPr>
          <a:xfrm>
            <a:off x="0" y="345769"/>
            <a:ext cx="18288000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200">
                <a:solidFill>
                  <a:srgbClr val="FFFFFF"/>
                </a:solidFill>
                <a:latin typeface="Horizon"/>
              </a:rPr>
              <a:t>FINDING THE MONEY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64428" y="2400013"/>
            <a:ext cx="16209653" cy="6983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2318" lvl="1" indent="-461159">
              <a:lnSpc>
                <a:spcPts val="6877"/>
              </a:lnSpc>
              <a:buFont typeface="Arial"/>
              <a:buChar char="•"/>
            </a:pPr>
            <a:r>
              <a:rPr lang="en-US" sz="4271" dirty="0">
                <a:solidFill>
                  <a:srgbClr val="000000"/>
                </a:solidFill>
                <a:latin typeface="Public Sans Bold"/>
              </a:rPr>
              <a:t>Our Consultant told us:</a:t>
            </a:r>
          </a:p>
          <a:p>
            <a:pPr marL="1844637" lvl="2" indent="-614879">
              <a:lnSpc>
                <a:spcPts val="6877"/>
              </a:lnSpc>
              <a:buFont typeface="Arial"/>
              <a:buChar char="⚬"/>
            </a:pPr>
            <a:r>
              <a:rPr lang="en-US" sz="4271" dirty="0">
                <a:solidFill>
                  <a:srgbClr val="000000"/>
                </a:solidFill>
                <a:latin typeface="Public Sans"/>
              </a:rPr>
              <a:t>We are a </a:t>
            </a:r>
            <a:r>
              <a:rPr lang="en-US" sz="4271" dirty="0">
                <a:solidFill>
                  <a:srgbClr val="000000"/>
                </a:solidFill>
                <a:latin typeface="Public Sans Bold"/>
              </a:rPr>
              <a:t>healthy congregation</a:t>
            </a:r>
            <a:r>
              <a:rPr lang="en-US" sz="4271" dirty="0">
                <a:solidFill>
                  <a:srgbClr val="000000"/>
                </a:solidFill>
                <a:latin typeface="Public Sans"/>
              </a:rPr>
              <a:t> with strong members and experienced leaders.</a:t>
            </a:r>
          </a:p>
          <a:p>
            <a:pPr marL="1844637" lvl="2" indent="-614879">
              <a:lnSpc>
                <a:spcPts val="6877"/>
              </a:lnSpc>
              <a:buFont typeface="Arial"/>
              <a:buChar char="⚬"/>
            </a:pPr>
            <a:r>
              <a:rPr lang="en-US" sz="4271" dirty="0">
                <a:solidFill>
                  <a:srgbClr val="000000"/>
                </a:solidFill>
                <a:latin typeface="Public Sans"/>
              </a:rPr>
              <a:t>Typical congregations raise 3 to 5 times their annual giving for a capital project. For us, that would be </a:t>
            </a:r>
            <a:r>
              <a:rPr lang="en-US" sz="4271" dirty="0">
                <a:solidFill>
                  <a:srgbClr val="000000"/>
                </a:solidFill>
                <a:latin typeface="Public Sans Bold"/>
              </a:rPr>
              <a:t>between $750,000 and $1,250,000.</a:t>
            </a:r>
          </a:p>
          <a:p>
            <a:pPr marL="1844637" lvl="2" indent="-614879">
              <a:lnSpc>
                <a:spcPts val="6877"/>
              </a:lnSpc>
              <a:buFont typeface="Arial"/>
              <a:buChar char="⚬"/>
            </a:pPr>
            <a:r>
              <a:rPr lang="en-US" sz="4271" dirty="0">
                <a:solidFill>
                  <a:srgbClr val="000000"/>
                </a:solidFill>
                <a:latin typeface="Public Sans"/>
              </a:rPr>
              <a:t>This can only be accomplished if we develop a strong </a:t>
            </a:r>
            <a:r>
              <a:rPr lang="en-US" sz="4271" dirty="0">
                <a:solidFill>
                  <a:srgbClr val="000000"/>
                </a:solidFill>
                <a:latin typeface="Public Sans Bold"/>
              </a:rPr>
              <a:t>consensus</a:t>
            </a:r>
            <a:r>
              <a:rPr lang="en-US" sz="4271" dirty="0">
                <a:solidFill>
                  <a:srgbClr val="000000"/>
                </a:solidFill>
                <a:latin typeface="Public Sans"/>
              </a:rPr>
              <a:t> about the path we will take.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32235"/>
          </a:xfrm>
          <a:prstGeom prst="rect">
            <a:avLst/>
          </a:prstGeom>
          <a:solidFill>
            <a:srgbClr val="6D852B"/>
          </a:solidFill>
        </p:spPr>
      </p:sp>
      <p:sp>
        <p:nvSpPr>
          <p:cNvPr id="3" name="TextBox 3"/>
          <p:cNvSpPr txBox="1"/>
          <p:nvPr/>
        </p:nvSpPr>
        <p:spPr>
          <a:xfrm>
            <a:off x="0" y="345769"/>
            <a:ext cx="18288000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200">
                <a:solidFill>
                  <a:srgbClr val="FFFFFF"/>
                </a:solidFill>
                <a:latin typeface="Horizon"/>
              </a:rPr>
              <a:t>FINDING THE MONEY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9175" y="2537016"/>
            <a:ext cx="16209653" cy="7868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2318" lvl="1" indent="-461159">
              <a:lnSpc>
                <a:spcPts val="6877"/>
              </a:lnSpc>
              <a:buFont typeface="Arial"/>
              <a:buChar char="•"/>
            </a:pPr>
            <a:r>
              <a:rPr lang="en-US" sz="4271" dirty="0">
                <a:solidFill>
                  <a:srgbClr val="000000"/>
                </a:solidFill>
                <a:latin typeface="Public Sans"/>
              </a:rPr>
              <a:t>A </a:t>
            </a:r>
            <a:r>
              <a:rPr lang="en-US" sz="4271" b="1" dirty="0">
                <a:solidFill>
                  <a:srgbClr val="000000"/>
                </a:solidFill>
                <a:latin typeface="Public Sans"/>
              </a:rPr>
              <a:t>Capital Campaign </a:t>
            </a:r>
            <a:r>
              <a:rPr lang="en-US" sz="4271" dirty="0">
                <a:solidFill>
                  <a:srgbClr val="000000"/>
                </a:solidFill>
                <a:latin typeface="Public Sans"/>
              </a:rPr>
              <a:t>could be combined with our annual Stewardship drive successfully.</a:t>
            </a:r>
          </a:p>
          <a:p>
            <a:pPr marL="922318" lvl="1" indent="-461159">
              <a:lnSpc>
                <a:spcPts val="6877"/>
              </a:lnSpc>
              <a:buFont typeface="Arial"/>
              <a:buChar char="•"/>
            </a:pPr>
            <a:r>
              <a:rPr lang="en-US" sz="4271" dirty="0">
                <a:solidFill>
                  <a:srgbClr val="000000"/>
                </a:solidFill>
                <a:latin typeface="Public Sans"/>
              </a:rPr>
              <a:t>The highest priority is always to continue to give to our Annual Operating Funds.</a:t>
            </a:r>
          </a:p>
          <a:p>
            <a:pPr marL="922318" lvl="1" indent="-461159">
              <a:lnSpc>
                <a:spcPts val="6877"/>
              </a:lnSpc>
              <a:buFont typeface="Arial"/>
              <a:buChar char="•"/>
            </a:pPr>
            <a:r>
              <a:rPr lang="en-US" sz="4271" dirty="0">
                <a:solidFill>
                  <a:srgbClr val="000000"/>
                </a:solidFill>
                <a:latin typeface="Public Sans"/>
              </a:rPr>
              <a:t>Generally, Capital Campaign pledges are payable over a 3-year period.</a:t>
            </a:r>
          </a:p>
          <a:p>
            <a:pPr marL="922318" lvl="1" indent="-461159">
              <a:lnSpc>
                <a:spcPts val="6877"/>
              </a:lnSpc>
              <a:buFont typeface="Arial"/>
              <a:buChar char="•"/>
            </a:pPr>
            <a:r>
              <a:rPr lang="en-US" sz="4271" dirty="0">
                <a:solidFill>
                  <a:srgbClr val="000000"/>
                </a:solidFill>
                <a:latin typeface="Public Sans"/>
              </a:rPr>
              <a:t>A Capital Campaign is a once in a generation event, and gifts are often paid out of assets if available.  </a:t>
            </a:r>
          </a:p>
          <a:p>
            <a:pPr>
              <a:lnSpc>
                <a:spcPts val="6877"/>
              </a:lnSpc>
            </a:pPr>
            <a:endParaRPr lang="en-US" sz="4271" dirty="0">
              <a:solidFill>
                <a:srgbClr val="000000"/>
              </a:solidFill>
              <a:latin typeface="Public 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32235"/>
          </a:xfrm>
          <a:prstGeom prst="rect">
            <a:avLst/>
          </a:prstGeom>
          <a:solidFill>
            <a:srgbClr val="6D852B"/>
          </a:solidFill>
        </p:spPr>
      </p:sp>
      <p:sp>
        <p:nvSpPr>
          <p:cNvPr id="3" name="TextBox 3"/>
          <p:cNvSpPr txBox="1"/>
          <p:nvPr/>
        </p:nvSpPr>
        <p:spPr>
          <a:xfrm>
            <a:off x="0" y="345769"/>
            <a:ext cx="18288000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200">
                <a:solidFill>
                  <a:srgbClr val="FFFFFF"/>
                </a:solidFill>
                <a:latin typeface="Horizon"/>
              </a:rPr>
              <a:t>FINDING THE MONEY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9175" y="3148244"/>
            <a:ext cx="16209653" cy="4282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2318" lvl="1" indent="-461159">
              <a:lnSpc>
                <a:spcPts val="6877"/>
              </a:lnSpc>
              <a:buFont typeface="Arial"/>
              <a:buChar char="•"/>
            </a:pPr>
            <a:r>
              <a:rPr lang="en-US" sz="4271">
                <a:solidFill>
                  <a:srgbClr val="000000"/>
                </a:solidFill>
                <a:latin typeface="Public Sans Bold"/>
              </a:rPr>
              <a:t>Value of the Church Street Property:</a:t>
            </a:r>
          </a:p>
          <a:p>
            <a:pPr marL="1844637" lvl="2" indent="-614879">
              <a:lnSpc>
                <a:spcPts val="6877"/>
              </a:lnSpc>
              <a:buFont typeface="Arial"/>
              <a:buChar char="⚬"/>
            </a:pPr>
            <a:r>
              <a:rPr lang="en-US" sz="4271">
                <a:solidFill>
                  <a:srgbClr val="000000"/>
                </a:solidFill>
                <a:latin typeface="Public Sans"/>
              </a:rPr>
              <a:t>Realtor estimates market value is $750,000.</a:t>
            </a:r>
          </a:p>
          <a:p>
            <a:pPr marL="1844637" lvl="2" indent="-614879">
              <a:lnSpc>
                <a:spcPts val="6877"/>
              </a:lnSpc>
              <a:buFont typeface="Arial"/>
              <a:buChar char="⚬"/>
            </a:pPr>
            <a:r>
              <a:rPr lang="en-US" sz="4271">
                <a:solidFill>
                  <a:srgbClr val="000000"/>
                </a:solidFill>
                <a:latin typeface="Public Sans"/>
              </a:rPr>
              <a:t>It would probably take 6 months to a year to properly market our property, if we decide to sell.</a:t>
            </a:r>
          </a:p>
          <a:p>
            <a:pPr>
              <a:lnSpc>
                <a:spcPts val="6877"/>
              </a:lnSpc>
            </a:pPr>
            <a:endParaRPr lang="en-US" sz="4271">
              <a:solidFill>
                <a:srgbClr val="000000"/>
              </a:solidFill>
              <a:latin typeface="Public 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32235"/>
          </a:xfrm>
          <a:prstGeom prst="rect">
            <a:avLst/>
          </a:prstGeom>
          <a:solidFill>
            <a:srgbClr val="6D852B"/>
          </a:solidFill>
        </p:spPr>
      </p:sp>
      <p:sp>
        <p:nvSpPr>
          <p:cNvPr id="3" name="TextBox 3"/>
          <p:cNvSpPr txBox="1"/>
          <p:nvPr/>
        </p:nvSpPr>
        <p:spPr>
          <a:xfrm>
            <a:off x="0" y="345769"/>
            <a:ext cx="18288000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200">
                <a:solidFill>
                  <a:srgbClr val="FFFFFF"/>
                </a:solidFill>
                <a:latin typeface="Horizon"/>
              </a:rPr>
              <a:t>FINDING THE MONEY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64428" y="2500459"/>
            <a:ext cx="16209653" cy="6098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2318" lvl="1" indent="-461159">
              <a:lnSpc>
                <a:spcPts val="6877"/>
              </a:lnSpc>
              <a:buFont typeface="Arial"/>
              <a:buChar char="•"/>
            </a:pPr>
            <a:r>
              <a:rPr lang="en-US" sz="4271" dirty="0">
                <a:solidFill>
                  <a:srgbClr val="000000"/>
                </a:solidFill>
                <a:latin typeface="Public Sans Bold"/>
              </a:rPr>
              <a:t>Possible Loans:</a:t>
            </a:r>
          </a:p>
          <a:p>
            <a:pPr marL="1844637" lvl="2" indent="-614879">
              <a:lnSpc>
                <a:spcPts val="6877"/>
              </a:lnSpc>
              <a:buFont typeface="Arial"/>
              <a:buChar char="⚬"/>
            </a:pPr>
            <a:r>
              <a:rPr lang="en-US" sz="4271" dirty="0">
                <a:solidFill>
                  <a:srgbClr val="000000"/>
                </a:solidFill>
                <a:latin typeface="Public Sans"/>
              </a:rPr>
              <a:t>If needed, a fairly small mortgage, much like the original mortgage on our current property, of around $250,000.</a:t>
            </a:r>
          </a:p>
          <a:p>
            <a:pPr marL="1844637" lvl="2" indent="-614879">
              <a:lnSpc>
                <a:spcPts val="6877"/>
              </a:lnSpc>
              <a:buFont typeface="Arial"/>
              <a:buChar char="⚬"/>
            </a:pPr>
            <a:r>
              <a:rPr lang="en-US" sz="4271" dirty="0">
                <a:solidFill>
                  <a:srgbClr val="000000"/>
                </a:solidFill>
                <a:latin typeface="Public Sans"/>
              </a:rPr>
              <a:t>Another potential source of funds would be bridge loans from members while the Church Street property is being marketed, to be repaid upon its sale. </a:t>
            </a:r>
          </a:p>
          <a:p>
            <a:pPr>
              <a:lnSpc>
                <a:spcPts val="6877"/>
              </a:lnSpc>
            </a:pPr>
            <a:endParaRPr lang="en-US" sz="4271" dirty="0">
              <a:solidFill>
                <a:srgbClr val="000000"/>
              </a:solidFill>
              <a:latin typeface="Public Sa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2096478"/>
          </a:xfrm>
          <a:prstGeom prst="rect">
            <a:avLst/>
          </a:prstGeom>
          <a:solidFill>
            <a:srgbClr val="6D852B"/>
          </a:solidFill>
        </p:spPr>
      </p:sp>
      <p:sp>
        <p:nvSpPr>
          <p:cNvPr id="3" name="AutoShape 3"/>
          <p:cNvSpPr/>
          <p:nvPr/>
        </p:nvSpPr>
        <p:spPr>
          <a:xfrm>
            <a:off x="0" y="8190522"/>
            <a:ext cx="18288000" cy="2096478"/>
          </a:xfrm>
          <a:prstGeom prst="rect">
            <a:avLst/>
          </a:prstGeom>
          <a:solidFill>
            <a:srgbClr val="6D852B"/>
          </a:solidFill>
        </p:spPr>
      </p:sp>
      <p:sp>
        <p:nvSpPr>
          <p:cNvPr id="4" name="TextBox 4"/>
          <p:cNvSpPr txBox="1"/>
          <p:nvPr/>
        </p:nvSpPr>
        <p:spPr>
          <a:xfrm>
            <a:off x="1199635" y="3219450"/>
            <a:ext cx="9426178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Horizon"/>
              </a:rPr>
              <a:t>QUESTIONS?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2096478"/>
          </a:xfrm>
          <a:prstGeom prst="rect">
            <a:avLst/>
          </a:prstGeom>
          <a:solidFill>
            <a:srgbClr val="ED8031"/>
          </a:solidFill>
        </p:spPr>
      </p:sp>
      <p:sp>
        <p:nvSpPr>
          <p:cNvPr id="3" name="AutoShape 3"/>
          <p:cNvSpPr/>
          <p:nvPr/>
        </p:nvSpPr>
        <p:spPr>
          <a:xfrm>
            <a:off x="0" y="8190522"/>
            <a:ext cx="18288000" cy="2096478"/>
          </a:xfrm>
          <a:prstGeom prst="rect">
            <a:avLst/>
          </a:prstGeom>
          <a:solidFill>
            <a:srgbClr val="ED8031"/>
          </a:solidFill>
        </p:spPr>
      </p:sp>
      <p:sp>
        <p:nvSpPr>
          <p:cNvPr id="4" name="TextBox 4"/>
          <p:cNvSpPr txBox="1"/>
          <p:nvPr/>
        </p:nvSpPr>
        <p:spPr>
          <a:xfrm>
            <a:off x="1283463" y="3219450"/>
            <a:ext cx="9258523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Horizon"/>
              </a:rPr>
              <a:t>NEXT STEPS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9780</TotalTime>
  <Words>1030</Words>
  <Application>Microsoft Macintosh PowerPoint</Application>
  <PresentationFormat>Custom</PresentationFormat>
  <Paragraphs>198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Public Sans</vt:lpstr>
      <vt:lpstr>Calibri</vt:lpstr>
      <vt:lpstr>Public Sans Bold</vt:lpstr>
      <vt:lpstr>Horizon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UUCM community meeting January 2023</dc:title>
  <cp:lastModifiedBy>Janet Cohen</cp:lastModifiedBy>
  <cp:revision>6</cp:revision>
  <dcterms:created xsi:type="dcterms:W3CDTF">2006-08-16T00:00:00Z</dcterms:created>
  <dcterms:modified xsi:type="dcterms:W3CDTF">2023-01-02T23:53:01Z</dcterms:modified>
  <dc:identifier>DAFV6HD9_Ps</dc:identifier>
</cp:coreProperties>
</file>